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08" r:id="rId2"/>
    <p:sldMasterId id="2147483742" r:id="rId3"/>
  </p:sldMasterIdLst>
  <p:notesMasterIdLst>
    <p:notesMasterId r:id="rId5"/>
  </p:notesMasterIdLst>
  <p:sldIdLst>
    <p:sldId id="943" r:id="rId4"/>
  </p:sldIdLst>
  <p:sldSz cx="6099175" cy="3430588"/>
  <p:notesSz cx="6858000" cy="9144000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109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217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326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434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543" algn="l" defTabSz="914217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2652" algn="l" defTabSz="914217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199760" algn="l" defTabSz="914217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6869" algn="l" defTabSz="914217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81" userDrawn="1">
          <p15:clr>
            <a:srgbClr val="A4A3A4"/>
          </p15:clr>
        </p15:guide>
        <p15:guide id="2" pos="192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C000"/>
    <a:srgbClr val="000000"/>
    <a:srgbClr val="FFFFFF"/>
    <a:srgbClr val="006600"/>
    <a:srgbClr val="C00000"/>
    <a:srgbClr val="49A495"/>
    <a:srgbClr val="304A50"/>
    <a:srgbClr val="996633"/>
    <a:srgbClr val="5E59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866" autoAdjust="0"/>
    <p:restoredTop sz="95332" autoAdjust="0"/>
  </p:normalViewPr>
  <p:slideViewPr>
    <p:cSldViewPr>
      <p:cViewPr varScale="1">
        <p:scale>
          <a:sx n="104" d="100"/>
          <a:sy n="104" d="100"/>
        </p:scale>
        <p:origin x="48" y="216"/>
      </p:cViewPr>
      <p:guideLst>
        <p:guide orient="horz" pos="1081"/>
        <p:guide pos="19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FC8C26-9E60-40C2-A7FE-C72B624BED78}" type="datetimeFigureOut">
              <a:rPr lang="sv-SE" smtClean="0"/>
              <a:pPr/>
              <a:t>2020-04-14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A191E1-5E50-4D57-9AB8-F7ADB46577BA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43807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jpeg"/><Relationship Id="rId4" Type="http://schemas.openxmlformats.org/officeDocument/2006/relationships/image" Target="../media/image5.emf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emf"/><Relationship Id="rId4" Type="http://schemas.openxmlformats.org/officeDocument/2006/relationships/image" Target="../media/image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438" y="1065710"/>
            <a:ext cx="5184299" cy="7353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876" y="1944000"/>
            <a:ext cx="4269423" cy="876706"/>
          </a:xfrm>
        </p:spPr>
        <p:txBody>
          <a:bodyPr/>
          <a:lstStyle>
            <a:lvl1pPr marL="0" indent="0" algn="ctr">
              <a:buNone/>
              <a:defRPr/>
            </a:lvl1pPr>
            <a:lvl2pPr marL="228555" indent="0" algn="ctr">
              <a:buNone/>
              <a:defRPr/>
            </a:lvl2pPr>
            <a:lvl3pPr marL="457109" indent="0" algn="ctr">
              <a:buNone/>
              <a:defRPr/>
            </a:lvl3pPr>
            <a:lvl4pPr marL="685663" indent="0" algn="ctr">
              <a:buNone/>
              <a:defRPr/>
            </a:lvl4pPr>
            <a:lvl5pPr marL="914217" indent="0" algn="ctr">
              <a:buNone/>
              <a:defRPr/>
            </a:lvl5pPr>
            <a:lvl6pPr marL="1142772" indent="0" algn="ctr">
              <a:buNone/>
              <a:defRPr/>
            </a:lvl6pPr>
            <a:lvl7pPr marL="1371326" indent="0" algn="ctr">
              <a:buNone/>
              <a:defRPr/>
            </a:lvl7pPr>
            <a:lvl8pPr marL="1599880" indent="0" algn="ctr">
              <a:buNone/>
              <a:defRPr/>
            </a:lvl8pPr>
            <a:lvl9pPr marL="1828434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FFD34F-62C2-4118-BE47-EC90F8FF062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79C5F0-3F46-428A-8342-E6480972F9D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793" y="2204475"/>
            <a:ext cx="5184299" cy="681353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793" y="1454031"/>
            <a:ext cx="5184299" cy="750441"/>
          </a:xfrm>
        </p:spPr>
        <p:txBody>
          <a:bodyPr anchor="b"/>
          <a:lstStyle>
            <a:lvl1pPr marL="0" indent="0">
              <a:buNone/>
              <a:defRPr sz="1000"/>
            </a:lvl1pPr>
            <a:lvl2pPr marL="228555" indent="0">
              <a:buNone/>
              <a:defRPr sz="900"/>
            </a:lvl2pPr>
            <a:lvl3pPr marL="457109" indent="0">
              <a:buNone/>
              <a:defRPr sz="800"/>
            </a:lvl3pPr>
            <a:lvl4pPr marL="685663" indent="0">
              <a:buNone/>
              <a:defRPr sz="700"/>
            </a:lvl4pPr>
            <a:lvl5pPr marL="914217" indent="0">
              <a:buNone/>
              <a:defRPr sz="700"/>
            </a:lvl5pPr>
            <a:lvl6pPr marL="1142772" indent="0">
              <a:buNone/>
              <a:defRPr sz="700"/>
            </a:lvl6pPr>
            <a:lvl7pPr marL="1371326" indent="0">
              <a:buNone/>
              <a:defRPr sz="700"/>
            </a:lvl7pPr>
            <a:lvl8pPr marL="1599880" indent="0">
              <a:buNone/>
              <a:defRPr sz="700"/>
            </a:lvl8pPr>
            <a:lvl9pPr marL="1828434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FEC718-D92A-487E-A32D-994BD4A4C76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960" y="800475"/>
            <a:ext cx="2693802" cy="2263235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00414" y="800475"/>
            <a:ext cx="2693802" cy="2263235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A3CC04-9FC8-4F95-88CB-FAC843ABA32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958" y="137386"/>
            <a:ext cx="5489259" cy="57176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960" y="767913"/>
            <a:ext cx="2694862" cy="320029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555" indent="0">
              <a:buNone/>
              <a:defRPr sz="1000" b="1"/>
            </a:lvl2pPr>
            <a:lvl3pPr marL="457109" indent="0">
              <a:buNone/>
              <a:defRPr sz="900" b="1"/>
            </a:lvl3pPr>
            <a:lvl4pPr marL="685663" indent="0">
              <a:buNone/>
              <a:defRPr sz="800" b="1"/>
            </a:lvl4pPr>
            <a:lvl5pPr marL="914217" indent="0">
              <a:buNone/>
              <a:defRPr sz="800" b="1"/>
            </a:lvl5pPr>
            <a:lvl6pPr marL="1142772" indent="0">
              <a:buNone/>
              <a:defRPr sz="800" b="1"/>
            </a:lvl6pPr>
            <a:lvl7pPr marL="1371326" indent="0">
              <a:buNone/>
              <a:defRPr sz="800" b="1"/>
            </a:lvl7pPr>
            <a:lvl8pPr marL="1599880" indent="0">
              <a:buNone/>
              <a:defRPr sz="800" b="1"/>
            </a:lvl8pPr>
            <a:lvl9pPr marL="1828434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960" y="1087943"/>
            <a:ext cx="2694862" cy="1976559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297" y="767913"/>
            <a:ext cx="2695921" cy="320029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555" indent="0">
              <a:buNone/>
              <a:defRPr sz="1000" b="1"/>
            </a:lvl2pPr>
            <a:lvl3pPr marL="457109" indent="0">
              <a:buNone/>
              <a:defRPr sz="900" b="1"/>
            </a:lvl3pPr>
            <a:lvl4pPr marL="685663" indent="0">
              <a:buNone/>
              <a:defRPr sz="800" b="1"/>
            </a:lvl4pPr>
            <a:lvl5pPr marL="914217" indent="0">
              <a:buNone/>
              <a:defRPr sz="800" b="1"/>
            </a:lvl5pPr>
            <a:lvl6pPr marL="1142772" indent="0">
              <a:buNone/>
              <a:defRPr sz="800" b="1"/>
            </a:lvl6pPr>
            <a:lvl7pPr marL="1371326" indent="0">
              <a:buNone/>
              <a:defRPr sz="800" b="1"/>
            </a:lvl7pPr>
            <a:lvl8pPr marL="1599880" indent="0">
              <a:buNone/>
              <a:defRPr sz="800" b="1"/>
            </a:lvl8pPr>
            <a:lvl9pPr marL="1828434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297" y="1087943"/>
            <a:ext cx="2695921" cy="1976559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C9F473-AC1E-4ED9-A55A-E9FCE1D0232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4E7971-43E0-4D52-AC0C-ADAB0F2040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4FC8A9-F333-4C42-A8A9-65B756EA1FC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963" y="136588"/>
            <a:ext cx="2006587" cy="581294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4610" y="136588"/>
            <a:ext cx="3409609" cy="2927912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963" y="717882"/>
            <a:ext cx="2006587" cy="2346618"/>
          </a:xfrm>
        </p:spPr>
        <p:txBody>
          <a:bodyPr/>
          <a:lstStyle>
            <a:lvl1pPr marL="0" indent="0">
              <a:buNone/>
              <a:defRPr sz="700"/>
            </a:lvl1pPr>
            <a:lvl2pPr marL="228555" indent="0">
              <a:buNone/>
              <a:defRPr sz="600"/>
            </a:lvl2pPr>
            <a:lvl3pPr marL="457109" indent="0">
              <a:buNone/>
              <a:defRPr sz="500"/>
            </a:lvl3pPr>
            <a:lvl4pPr marL="685663" indent="0">
              <a:buNone/>
              <a:defRPr sz="500"/>
            </a:lvl4pPr>
            <a:lvl5pPr marL="914217" indent="0">
              <a:buNone/>
              <a:defRPr sz="500"/>
            </a:lvl5pPr>
            <a:lvl6pPr marL="1142772" indent="0">
              <a:buNone/>
              <a:defRPr sz="500"/>
            </a:lvl6pPr>
            <a:lvl7pPr marL="1371326" indent="0">
              <a:buNone/>
              <a:defRPr sz="500"/>
            </a:lvl7pPr>
            <a:lvl8pPr marL="1599880" indent="0">
              <a:buNone/>
              <a:defRPr sz="500"/>
            </a:lvl8pPr>
            <a:lvl9pPr marL="1828434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FA36EC-DAAE-47A7-8953-6BC397D8B51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5483" y="2401412"/>
            <a:ext cx="3659505" cy="283500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5483" y="306532"/>
            <a:ext cx="3659505" cy="2058353"/>
          </a:xfrm>
        </p:spPr>
        <p:txBody>
          <a:bodyPr/>
          <a:lstStyle>
            <a:lvl1pPr marL="0" indent="0">
              <a:buNone/>
              <a:defRPr sz="1600"/>
            </a:lvl1pPr>
            <a:lvl2pPr marL="228555" indent="0">
              <a:buNone/>
              <a:defRPr sz="1400"/>
            </a:lvl2pPr>
            <a:lvl3pPr marL="457109" indent="0">
              <a:buNone/>
              <a:defRPr sz="1200"/>
            </a:lvl3pPr>
            <a:lvl4pPr marL="685663" indent="0">
              <a:buNone/>
              <a:defRPr sz="1000"/>
            </a:lvl4pPr>
            <a:lvl5pPr marL="914217" indent="0">
              <a:buNone/>
              <a:defRPr sz="1000"/>
            </a:lvl5pPr>
            <a:lvl6pPr marL="1142772" indent="0">
              <a:buNone/>
              <a:defRPr sz="1000"/>
            </a:lvl6pPr>
            <a:lvl7pPr marL="1371326" indent="0">
              <a:buNone/>
              <a:defRPr sz="1000"/>
            </a:lvl7pPr>
            <a:lvl8pPr marL="1599880" indent="0">
              <a:buNone/>
              <a:defRPr sz="1000"/>
            </a:lvl8pPr>
            <a:lvl9pPr marL="1828434" indent="0">
              <a:buNone/>
              <a:defRPr sz="1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5483" y="2684916"/>
            <a:ext cx="3659505" cy="402617"/>
          </a:xfrm>
        </p:spPr>
        <p:txBody>
          <a:bodyPr/>
          <a:lstStyle>
            <a:lvl1pPr marL="0" indent="0">
              <a:buNone/>
              <a:defRPr sz="700"/>
            </a:lvl1pPr>
            <a:lvl2pPr marL="228555" indent="0">
              <a:buNone/>
              <a:defRPr sz="600"/>
            </a:lvl2pPr>
            <a:lvl3pPr marL="457109" indent="0">
              <a:buNone/>
              <a:defRPr sz="500"/>
            </a:lvl3pPr>
            <a:lvl4pPr marL="685663" indent="0">
              <a:buNone/>
              <a:defRPr sz="500"/>
            </a:lvl4pPr>
            <a:lvl5pPr marL="914217" indent="0">
              <a:buNone/>
              <a:defRPr sz="500"/>
            </a:lvl5pPr>
            <a:lvl6pPr marL="1142772" indent="0">
              <a:buNone/>
              <a:defRPr sz="500"/>
            </a:lvl6pPr>
            <a:lvl7pPr marL="1371326" indent="0">
              <a:buNone/>
              <a:defRPr sz="500"/>
            </a:lvl7pPr>
            <a:lvl8pPr marL="1599880" indent="0">
              <a:buNone/>
              <a:defRPr sz="500"/>
            </a:lvl8pPr>
            <a:lvl9pPr marL="1828434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5A036D-A454-4F25-AB6F-941F7DCA779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3E89E4-D73F-4D96-B4F5-DE75AD6716F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21902" y="138181"/>
            <a:ext cx="1372314" cy="29255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960" y="138181"/>
            <a:ext cx="4015290" cy="29255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95E094-EFE2-417C-BFD8-0D98A90937F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2820365"/>
            <a:ext cx="6099175" cy="6122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9" descr="SU_PPT_olivkvist"/>
          <p:cNvPicPr>
            <a:picLocks noChangeAspect="1" noChangeArrowheads="1"/>
          </p:cNvPicPr>
          <p:nvPr userDrawn="1"/>
        </p:nvPicPr>
        <p:blipFill>
          <a:blip r:embed="rId2" cstate="print">
            <a:alphaModFix amt="30000"/>
          </a:blip>
          <a:srcRect l="1746"/>
          <a:stretch>
            <a:fillRect/>
          </a:stretch>
        </p:blipFill>
        <p:spPr bwMode="auto">
          <a:xfrm>
            <a:off x="1060" y="158824"/>
            <a:ext cx="4590264" cy="3271764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 userDrawn="1"/>
        </p:nvSpPr>
        <p:spPr>
          <a:xfrm>
            <a:off x="1690050" y="2820365"/>
            <a:ext cx="4409125" cy="6122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 descr="SU_logo_CMYK_ENGELSK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236" y="2955878"/>
            <a:ext cx="503451" cy="360154"/>
          </a:xfrm>
          <a:prstGeom prst="rect">
            <a:avLst/>
          </a:prstGeom>
          <a:ln w="3175" cmpd="sng">
            <a:noFill/>
          </a:ln>
        </p:spPr>
      </p:pic>
      <p:sp>
        <p:nvSpPr>
          <p:cNvPr id="2" name="Rubrik 1"/>
          <p:cNvSpPr>
            <a:spLocks noGrp="1"/>
          </p:cNvSpPr>
          <p:nvPr userDrawn="1">
            <p:ph type="ctrTitle"/>
          </p:nvPr>
        </p:nvSpPr>
        <p:spPr>
          <a:xfrm>
            <a:off x="398608" y="1219164"/>
            <a:ext cx="4423103" cy="713130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algn="l">
              <a:defRPr sz="22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/>
              <a:t>Click to edit Master title style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 userDrawn="1">
            <p:ph type="subTitle" idx="1"/>
          </p:nvPr>
        </p:nvSpPr>
        <p:spPr>
          <a:xfrm>
            <a:off x="398608" y="1930494"/>
            <a:ext cx="4423103" cy="5834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1450"/>
              </a:lnSpc>
              <a:spcBef>
                <a:spcPts val="240"/>
              </a:spcBef>
              <a:buNone/>
              <a:defRPr sz="1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Click to edit Master subtitle style</a:t>
            </a:r>
            <a:endParaRPr lang="sv-SE" dirty="0"/>
          </a:p>
        </p:txBody>
      </p:sp>
      <p:pic>
        <p:nvPicPr>
          <p:cNvPr id="4" name="Picture 3" descr="SMHI logotype svart 70mmA4_300dpi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40" y="3190416"/>
            <a:ext cx="355670" cy="108050"/>
          </a:xfrm>
          <a:prstGeom prst="rect">
            <a:avLst/>
          </a:prstGeom>
        </p:spPr>
      </p:pic>
      <p:pic>
        <p:nvPicPr>
          <p:cNvPr id="5" name="Picture 4" descr="KTH_Logotyp_CMYK_2013.eps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50" y="3133365"/>
            <a:ext cx="217328" cy="16298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2139642" y="3196356"/>
            <a:ext cx="135806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" b="0" i="0" u="none" strike="noStrike" kern="1200" cap="none" spc="0" normalizeH="0" baseline="0" noProof="0" dirty="0">
                <a:ln>
                  <a:noFill/>
                </a:ln>
                <a:solidFill>
                  <a:srgbClr val="002F5F"/>
                </a:solidFill>
                <a:effectLst/>
                <a:uLnTx/>
                <a:uFillTx/>
                <a:latin typeface="Caecilia Com 55 Roman"/>
                <a:ea typeface="+mn-ea"/>
                <a:cs typeface="Caecilia Com 55 Roman"/>
              </a:rPr>
              <a:t>Bolin Centre for Climate Research</a:t>
            </a:r>
          </a:p>
        </p:txBody>
      </p:sp>
    </p:spTree>
    <p:extLst>
      <p:ext uri="{BB962C8B-B14F-4D97-AF65-F5344CB8AC3E}">
        <p14:creationId xmlns:p14="http://schemas.microsoft.com/office/powerpoint/2010/main" val="595381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98608" y="194490"/>
            <a:ext cx="5301959" cy="397984"/>
          </a:xfrm>
          <a:prstGeom prst="rect">
            <a:avLst/>
          </a:prstGeom>
        </p:spPr>
        <p:txBody>
          <a:bodyPr anchor="b" anchorCtr="0"/>
          <a:lstStyle/>
          <a:p>
            <a:r>
              <a:rPr lang="sv-SE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98608" y="655506"/>
            <a:ext cx="5301959" cy="21591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943207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98608" y="194490"/>
            <a:ext cx="5301959" cy="397984"/>
          </a:xfrm>
          <a:prstGeom prst="rect">
            <a:avLst/>
          </a:prstGeom>
        </p:spPr>
        <p:txBody>
          <a:bodyPr anchor="b" anchorCtr="0"/>
          <a:lstStyle/>
          <a:p>
            <a:r>
              <a:rPr lang="sv-SE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398608" y="655506"/>
            <a:ext cx="2600554" cy="2159199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  <a:lvl2pPr>
              <a:defRPr sz="700"/>
            </a:lvl2pPr>
            <a:lvl3pPr>
              <a:defRPr sz="500"/>
            </a:lvl3pPr>
            <a:lvl4pPr>
              <a:defRPr sz="400"/>
            </a:lvl4pPr>
            <a:lvl5pPr>
              <a:defRPr sz="4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100014" y="655506"/>
            <a:ext cx="2600554" cy="2159199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  <a:lvl2pPr>
              <a:defRPr sz="700"/>
            </a:lvl2pPr>
            <a:lvl3pPr>
              <a:defRPr sz="500"/>
            </a:lvl3pPr>
            <a:lvl4pPr>
              <a:defRPr sz="400"/>
            </a:lvl4pPr>
            <a:lvl5pPr>
              <a:defRPr sz="4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39504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98608" y="194490"/>
            <a:ext cx="5301959" cy="397984"/>
          </a:xfrm>
          <a:prstGeom prst="rect">
            <a:avLst/>
          </a:prstGeom>
        </p:spPr>
        <p:txBody>
          <a:bodyPr anchor="b" anchorCtr="0"/>
          <a:lstStyle/>
          <a:p>
            <a:r>
              <a:rPr lang="sv-SE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98608" y="655506"/>
            <a:ext cx="5301959" cy="2159199"/>
          </a:xfrm>
          <a:prstGeom prst="rect">
            <a:avLst/>
          </a:prstGeom>
        </p:spPr>
        <p:txBody>
          <a:bodyPr/>
          <a:lstStyle>
            <a:lvl1pPr marL="794" indent="-794">
              <a:lnSpc>
                <a:spcPts val="13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78827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98609" y="194490"/>
            <a:ext cx="3128829" cy="397984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sv-SE"/>
              <a:t>Click to edit Master title style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98609" y="655506"/>
            <a:ext cx="3128829" cy="2159199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3660474" y="194493"/>
            <a:ext cx="2041063" cy="2620213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93605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98608" y="655506"/>
            <a:ext cx="5301959" cy="21591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807595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7529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98609" y="194490"/>
            <a:ext cx="3128829" cy="397984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sv-SE"/>
              <a:t>Click to edit Master title style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98609" y="655506"/>
            <a:ext cx="3128829" cy="2159199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3660474" y="194493"/>
            <a:ext cx="2041063" cy="2620213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795945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98608" y="655506"/>
            <a:ext cx="5301959" cy="21591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732034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2820365"/>
            <a:ext cx="6099175" cy="6122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9" descr="SU_PPT_olivkvist"/>
          <p:cNvPicPr>
            <a:picLocks noChangeAspect="1" noChangeArrowheads="1"/>
          </p:cNvPicPr>
          <p:nvPr userDrawn="1"/>
        </p:nvPicPr>
        <p:blipFill>
          <a:blip r:embed="rId2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0" y="158824"/>
            <a:ext cx="4590264" cy="3271764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 userDrawn="1"/>
        </p:nvSpPr>
        <p:spPr>
          <a:xfrm>
            <a:off x="1690050" y="2820365"/>
            <a:ext cx="4409125" cy="6122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 descr="SU_logo_CMYK_ENGELSK.eps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5236" y="2955878"/>
            <a:ext cx="503451" cy="360154"/>
          </a:xfrm>
          <a:prstGeom prst="rect">
            <a:avLst/>
          </a:prstGeom>
          <a:ln w="3175" cmpd="sng">
            <a:noFill/>
          </a:ln>
        </p:spPr>
      </p:pic>
      <p:pic>
        <p:nvPicPr>
          <p:cNvPr id="5" name="Picture 4" descr="KTH_Logotyp_CMYK_2013.eps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050" y="3133365"/>
            <a:ext cx="217328" cy="162986"/>
          </a:xfrm>
          <a:prstGeom prst="rect">
            <a:avLst/>
          </a:prstGeom>
        </p:spPr>
      </p:pic>
      <p:pic>
        <p:nvPicPr>
          <p:cNvPr id="6" name="Picture 5" descr="SMHI Logotype_CloseCut_RGB12cm300dpi.jp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542" y="3190415"/>
            <a:ext cx="358165" cy="10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7723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98608" y="194490"/>
            <a:ext cx="5301959" cy="397984"/>
          </a:xfrm>
          <a:prstGeom prst="rect">
            <a:avLst/>
          </a:prstGeom>
        </p:spPr>
        <p:txBody>
          <a:bodyPr anchor="b" anchorCtr="0"/>
          <a:lstStyle/>
          <a:p>
            <a:r>
              <a:rPr lang="sv-SE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98608" y="655506"/>
            <a:ext cx="5301959" cy="21591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184887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98608" y="194490"/>
            <a:ext cx="5301959" cy="397984"/>
          </a:xfrm>
          <a:prstGeom prst="rect">
            <a:avLst/>
          </a:prstGeom>
        </p:spPr>
        <p:txBody>
          <a:bodyPr anchor="b" anchorCtr="0"/>
          <a:lstStyle/>
          <a:p>
            <a:r>
              <a:rPr lang="sv-SE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398608" y="655506"/>
            <a:ext cx="2600554" cy="2159199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  <a:lvl2pPr>
              <a:defRPr sz="700"/>
            </a:lvl2pPr>
            <a:lvl3pPr>
              <a:defRPr sz="500"/>
            </a:lvl3pPr>
            <a:lvl4pPr>
              <a:defRPr sz="400"/>
            </a:lvl4pPr>
            <a:lvl5pPr>
              <a:defRPr sz="4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100014" y="655506"/>
            <a:ext cx="2600554" cy="2159199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  <a:lvl2pPr>
              <a:defRPr sz="700"/>
            </a:lvl2pPr>
            <a:lvl3pPr>
              <a:defRPr sz="500"/>
            </a:lvl3pPr>
            <a:lvl4pPr>
              <a:defRPr sz="400"/>
            </a:lvl4pPr>
            <a:lvl5pPr>
              <a:defRPr sz="4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180908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98608" y="194490"/>
            <a:ext cx="5301959" cy="397984"/>
          </a:xfrm>
          <a:prstGeom prst="rect">
            <a:avLst/>
          </a:prstGeom>
        </p:spPr>
        <p:txBody>
          <a:bodyPr anchor="b" anchorCtr="0"/>
          <a:lstStyle/>
          <a:p>
            <a:r>
              <a:rPr lang="sv-SE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98608" y="655506"/>
            <a:ext cx="5301959" cy="2159199"/>
          </a:xfrm>
          <a:prstGeom prst="rect">
            <a:avLst/>
          </a:prstGeom>
        </p:spPr>
        <p:txBody>
          <a:bodyPr/>
          <a:lstStyle>
            <a:lvl1pPr marL="794" indent="-794">
              <a:lnSpc>
                <a:spcPts val="13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483195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98609" y="194490"/>
            <a:ext cx="3128829" cy="397984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sv-SE"/>
              <a:t>Click to edit Master title style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98609" y="655506"/>
            <a:ext cx="3128829" cy="2159199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3660474" y="194493"/>
            <a:ext cx="2041063" cy="2620213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938039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98608" y="655506"/>
            <a:ext cx="5301959" cy="21591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47399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1664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98609" y="194490"/>
            <a:ext cx="3128829" cy="397984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sv-SE"/>
              <a:t>Click to edit Master title style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98609" y="655506"/>
            <a:ext cx="3128829" cy="2159199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3660474" y="194493"/>
            <a:ext cx="2041063" cy="2620213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029589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98608" y="655506"/>
            <a:ext cx="5301959" cy="21591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858129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2820365"/>
            <a:ext cx="6099175" cy="6122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9" descr="SU_PPT_olivkvist"/>
          <p:cNvPicPr>
            <a:picLocks noChangeAspect="1" noChangeArrowheads="1"/>
          </p:cNvPicPr>
          <p:nvPr userDrawn="1"/>
        </p:nvPicPr>
        <p:blipFill>
          <a:blip r:embed="rId2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0" y="158824"/>
            <a:ext cx="4590264" cy="3271764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 userDrawn="1"/>
        </p:nvSpPr>
        <p:spPr>
          <a:xfrm>
            <a:off x="1690050" y="2820365"/>
            <a:ext cx="4409125" cy="6122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 descr="SU_logo_CMYK_ENGELSK.eps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5236" y="2955878"/>
            <a:ext cx="503451" cy="360154"/>
          </a:xfrm>
          <a:prstGeom prst="rect">
            <a:avLst/>
          </a:prstGeom>
          <a:ln w="3175" cmpd="sng">
            <a:noFill/>
          </a:ln>
        </p:spPr>
      </p:pic>
      <p:sp>
        <p:nvSpPr>
          <p:cNvPr id="2" name="Rubrik 1"/>
          <p:cNvSpPr>
            <a:spLocks noGrp="1"/>
          </p:cNvSpPr>
          <p:nvPr userDrawn="1">
            <p:ph type="ctrTitle"/>
          </p:nvPr>
        </p:nvSpPr>
        <p:spPr>
          <a:xfrm>
            <a:off x="398608" y="1219164"/>
            <a:ext cx="4423103" cy="713130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algn="l">
              <a:defRPr sz="22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/>
              <a:t>Click to edit Master title style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 userDrawn="1">
            <p:ph type="subTitle" idx="1"/>
          </p:nvPr>
        </p:nvSpPr>
        <p:spPr>
          <a:xfrm>
            <a:off x="398608" y="1930494"/>
            <a:ext cx="4423103" cy="5834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1450"/>
              </a:lnSpc>
              <a:spcBef>
                <a:spcPts val="240"/>
              </a:spcBef>
              <a:buNone/>
              <a:defRPr sz="1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Click to edit Master subtitle style</a:t>
            </a:r>
            <a:endParaRPr lang="sv-SE" dirty="0"/>
          </a:p>
        </p:txBody>
      </p:sp>
      <p:pic>
        <p:nvPicPr>
          <p:cNvPr id="4" name="Picture 3" descr="SMHI logotype svart 70mmA4_300dpi.jp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540" y="3190416"/>
            <a:ext cx="355670" cy="108050"/>
          </a:xfrm>
          <a:prstGeom prst="rect">
            <a:avLst/>
          </a:prstGeom>
        </p:spPr>
      </p:pic>
      <p:pic>
        <p:nvPicPr>
          <p:cNvPr id="5" name="Picture 4" descr="KTH_Logotyp_CMYK_2013.eps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050" y="3133365"/>
            <a:ext cx="217328" cy="16298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2139642" y="3196356"/>
            <a:ext cx="135806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" b="0" i="0" u="none" strike="noStrike" kern="1200" cap="none" spc="0" normalizeH="0" baseline="0" noProof="0" dirty="0">
                <a:ln>
                  <a:noFill/>
                </a:ln>
                <a:solidFill>
                  <a:srgbClr val="002F5F"/>
                </a:solidFill>
                <a:effectLst/>
                <a:uLnTx/>
                <a:uFillTx/>
                <a:latin typeface="Caecilia Com 55 Roman"/>
                <a:ea typeface="+mn-ea"/>
                <a:cs typeface="Caecilia Com 55 Roman"/>
              </a:rPr>
              <a:t>Bolin Centre for Climate Research</a:t>
            </a:r>
          </a:p>
        </p:txBody>
      </p:sp>
    </p:spTree>
    <p:extLst>
      <p:ext uri="{BB962C8B-B14F-4D97-AF65-F5344CB8AC3E}">
        <p14:creationId xmlns:p14="http://schemas.microsoft.com/office/powerpoint/2010/main" val="889574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2.emf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958" y="138180"/>
            <a:ext cx="5489259" cy="571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5693" tIns="22848" rIns="45693" bIns="2284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958" y="800475"/>
            <a:ext cx="5489259" cy="2263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5693" tIns="22848" rIns="45693" bIns="228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960" y="3124063"/>
            <a:ext cx="1423141" cy="238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5693" tIns="22848" rIns="45693" bIns="2284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00"/>
            </a:lvl1pPr>
          </a:lstStyle>
          <a:p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83886" y="3124063"/>
            <a:ext cx="1931406" cy="238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5693" tIns="22848" rIns="45693" bIns="2284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00"/>
            </a:lvl1pPr>
          </a:lstStyle>
          <a:p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371076" y="3124063"/>
            <a:ext cx="1423141" cy="238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5693" tIns="22848" rIns="45693" bIns="2284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00"/>
            </a:lvl1pPr>
          </a:lstStyle>
          <a:p>
            <a:fld id="{D50AD2F7-4A86-42D0-AEAA-4D1B17C77DC7}" type="slidenum">
              <a:rPr lang="en-US">
                <a:solidFill>
                  <a:srgbClr val="000000"/>
                </a:solidFill>
                <a:latin typeface="Arial" charset="0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</a:defRPr>
      </a:lvl5pPr>
      <a:lvl6pPr marL="228555" algn="ctr" rtl="0" fontAlgn="base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</a:defRPr>
      </a:lvl6pPr>
      <a:lvl7pPr marL="457109" algn="ctr" rtl="0" fontAlgn="base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</a:defRPr>
      </a:lvl7pPr>
      <a:lvl8pPr marL="685663" algn="ctr" rtl="0" fontAlgn="base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</a:defRPr>
      </a:lvl8pPr>
      <a:lvl9pPr marL="914217" algn="ctr" rtl="0" fontAlgn="base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</a:defRPr>
      </a:lvl9pPr>
    </p:titleStyle>
    <p:bodyStyle>
      <a:lvl1pPr marL="171416" indent="-171416" algn="l" rtl="0" fontAlgn="base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371401" indent="-142847" algn="l" rtl="0" fontAlgn="base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2pPr>
      <a:lvl3pPr marL="571386" indent="-114277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</a:defRPr>
      </a:lvl3pPr>
      <a:lvl4pPr marL="799940" indent="-114277" algn="l" rtl="0" fontAlgn="base">
        <a:spcBef>
          <a:spcPct val="20000"/>
        </a:spcBef>
        <a:spcAft>
          <a:spcPct val="0"/>
        </a:spcAft>
        <a:buChar char="–"/>
        <a:defRPr sz="1000">
          <a:solidFill>
            <a:schemeClr val="tx1"/>
          </a:solidFill>
          <a:latin typeface="+mn-lt"/>
        </a:defRPr>
      </a:lvl4pPr>
      <a:lvl5pPr marL="1028495" indent="-114277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</a:defRPr>
      </a:lvl5pPr>
      <a:lvl6pPr marL="1257049" indent="-114277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</a:defRPr>
      </a:lvl6pPr>
      <a:lvl7pPr marL="1485603" indent="-114277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</a:defRPr>
      </a:lvl7pPr>
      <a:lvl8pPr marL="1714157" indent="-114277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</a:defRPr>
      </a:lvl8pPr>
      <a:lvl9pPr marL="1942712" indent="-114277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45710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555" algn="l" defTabSz="45710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109" algn="l" defTabSz="45710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663" algn="l" defTabSz="45710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217" algn="l" defTabSz="45710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2772" algn="l" defTabSz="45710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326" algn="l" defTabSz="45710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599880" algn="l" defTabSz="45710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434" algn="l" defTabSz="45710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98608" y="194490"/>
            <a:ext cx="5301959" cy="39798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v-SE"/>
              <a:t>Click to edit Master title style</a:t>
            </a:r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398608" y="655506"/>
            <a:ext cx="5301959" cy="2159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GB" dirty="0"/>
          </a:p>
        </p:txBody>
      </p:sp>
      <p:pic>
        <p:nvPicPr>
          <p:cNvPr id="11" name="Picture 10" descr="logo-org-engelsk_rgb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280350" y="2829110"/>
            <a:ext cx="648338" cy="486922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0" y="2820365"/>
            <a:ext cx="6099175" cy="612283"/>
            <a:chOff x="0" y="5638112"/>
            <a:chExt cx="9143999" cy="1223999"/>
          </a:xfrm>
        </p:grpSpPr>
        <p:sp>
          <p:nvSpPr>
            <p:cNvPr id="29" name="Rectangle 28"/>
            <p:cNvSpPr/>
            <p:nvPr userDrawn="1"/>
          </p:nvSpPr>
          <p:spPr>
            <a:xfrm>
              <a:off x="0" y="5638112"/>
              <a:ext cx="9143999" cy="1223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0" name="Picture 29" descr="SU_logo_CMYK_ENGELSK.eps"/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3616" y="5909019"/>
              <a:ext cx="754784" cy="719975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 userDrawn="1"/>
          </p:nvSpPr>
          <p:spPr>
            <a:xfrm>
              <a:off x="164045" y="6262755"/>
              <a:ext cx="4076397" cy="4922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F5F"/>
                  </a:solidFill>
                  <a:effectLst/>
                  <a:uLnTx/>
                  <a:uFillTx/>
                  <a:latin typeface="Caecilia Com 55 Roman"/>
                  <a:ea typeface="+mn-ea"/>
                  <a:cs typeface="Caecilia Com 55 Roman"/>
                </a:rPr>
                <a:t>Bolin Centre for Climate Research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F5F"/>
                  </a:solidFill>
                  <a:effectLst/>
                  <a:uLnTx/>
                  <a:uFillTx/>
                  <a:latin typeface="TheSansB W4 SemiLight"/>
                  <a:ea typeface="+mn-ea"/>
                  <a:cs typeface="TheSansB W4 SemiLight"/>
                </a:rPr>
                <a:t>A collaboration between Stockholm University, KTH and the Swedish Meteorological and Hydrological Institute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5654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13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171450" indent="-171450" algn="l" defTabSz="457200" rtl="0" eaLnBrk="1" latinLnBrk="0" hangingPunct="1">
        <a:lnSpc>
          <a:spcPts val="1450"/>
        </a:lnSpc>
        <a:spcBef>
          <a:spcPct val="20000"/>
        </a:spcBef>
        <a:buSzPct val="93000"/>
        <a:buFont typeface="Verdana" pitchFamily="34" charset="0"/>
        <a:buChar char="●"/>
        <a:defRPr sz="1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98608" y="194490"/>
            <a:ext cx="5301959" cy="39798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v-SE"/>
              <a:t>Click to edit Master title style</a:t>
            </a:r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398608" y="655506"/>
            <a:ext cx="5301959" cy="2159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GB" dirty="0"/>
          </a:p>
        </p:txBody>
      </p:sp>
      <p:pic>
        <p:nvPicPr>
          <p:cNvPr id="11" name="Picture 10" descr="logo-org-engelsk_rgb.png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0350" y="2829110"/>
            <a:ext cx="648338" cy="486922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0" y="2820365"/>
            <a:ext cx="6099175" cy="612283"/>
            <a:chOff x="0" y="5638112"/>
            <a:chExt cx="9143999" cy="1223999"/>
          </a:xfrm>
        </p:grpSpPr>
        <p:sp>
          <p:nvSpPr>
            <p:cNvPr id="29" name="Rectangle 28"/>
            <p:cNvSpPr/>
            <p:nvPr userDrawn="1"/>
          </p:nvSpPr>
          <p:spPr>
            <a:xfrm>
              <a:off x="0" y="5638112"/>
              <a:ext cx="9143999" cy="1223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0" name="Picture 29" descr="SU_logo_CMYK_ENGELSK.eps"/>
            <p:cNvPicPr>
              <a:picLocks noChangeAspect="1"/>
            </p:cNvPicPr>
            <p:nvPr userDrawn="1"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3616" y="5909019"/>
              <a:ext cx="754784" cy="719975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 userDrawn="1"/>
          </p:nvSpPr>
          <p:spPr>
            <a:xfrm>
              <a:off x="164045" y="6262755"/>
              <a:ext cx="4076397" cy="4922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F5F"/>
                  </a:solidFill>
                  <a:effectLst/>
                  <a:uLnTx/>
                  <a:uFillTx/>
                  <a:latin typeface="Caecilia Com 55 Roman"/>
                  <a:ea typeface="+mn-ea"/>
                  <a:cs typeface="Caecilia Com 55 Roman"/>
                </a:rPr>
                <a:t>Bolin Centre for Climate Research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F5F"/>
                  </a:solidFill>
                  <a:effectLst/>
                  <a:uLnTx/>
                  <a:uFillTx/>
                  <a:latin typeface="TheSansB W4 SemiLight"/>
                  <a:ea typeface="+mn-ea"/>
                  <a:cs typeface="TheSansB W4 SemiLight"/>
                </a:rPr>
                <a:t>A collaboration between Stockholm University, KTH and the Swedish Meteorological and Hydrological Institute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3091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13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171450" indent="-171450" algn="l" defTabSz="457200" rtl="0" eaLnBrk="1" latinLnBrk="0" hangingPunct="1">
        <a:lnSpc>
          <a:spcPts val="1450"/>
        </a:lnSpc>
        <a:spcBef>
          <a:spcPct val="20000"/>
        </a:spcBef>
        <a:buSzPct val="93000"/>
        <a:buFont typeface="Verdana" pitchFamily="34" charset="0"/>
        <a:buChar char="●"/>
        <a:defRPr sz="1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eft Arrow Callout 4"/>
          <p:cNvSpPr/>
          <p:nvPr/>
        </p:nvSpPr>
        <p:spPr bwMode="auto">
          <a:xfrm>
            <a:off x="3610434" y="2477444"/>
            <a:ext cx="2225627" cy="670092"/>
          </a:xfrm>
          <a:prstGeom prst="leftArrowCallout">
            <a:avLst>
              <a:gd name="adj1" fmla="val 34542"/>
              <a:gd name="adj2" fmla="val 36057"/>
              <a:gd name="adj3" fmla="val 35080"/>
              <a:gd name="adj4" fmla="val 72776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>
              <a:defRPr/>
            </a:pPr>
            <a:r>
              <a:rPr lang="en-GB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Växthuseffekten</a:t>
            </a:r>
            <a:r>
              <a:rPr lang="en-GB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blir</a:t>
            </a:r>
            <a:r>
              <a:rPr lang="en-GB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GB" sz="1200" b="1" i="1" dirty="0" err="1">
                <a:solidFill>
                  <a:srgbClr val="000000"/>
                </a:solidFill>
                <a:latin typeface="Calibri" panose="020F0502020204030204" pitchFamily="34" charset="0"/>
              </a:rPr>
              <a:t>starkare</a:t>
            </a:r>
            <a:endParaRPr lang="en-GB" sz="1200" b="1" i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Down Arrow Callout 5"/>
          <p:cNvSpPr/>
          <p:nvPr/>
        </p:nvSpPr>
        <p:spPr bwMode="auto">
          <a:xfrm>
            <a:off x="4186499" y="167627"/>
            <a:ext cx="1649563" cy="1167654"/>
          </a:xfrm>
          <a:prstGeom prst="downArrowCallout">
            <a:avLst>
              <a:gd name="adj1" fmla="val 21793"/>
              <a:gd name="adj2" fmla="val 19733"/>
              <a:gd name="adj3" fmla="val 20402"/>
              <a:gd name="adj4" fmla="val 57874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>
              <a:defRPr/>
            </a:pPr>
            <a:r>
              <a:rPr lang="sv-SE" sz="1200" b="1" i="1" dirty="0">
                <a:solidFill>
                  <a:srgbClr val="000000"/>
                </a:solidFill>
                <a:latin typeface="Calibri" panose="020F0502020204030204" pitchFamily="34" charset="0"/>
              </a:rPr>
              <a:t>Mindre mängd koldioxid tas upp av haven</a:t>
            </a:r>
            <a:endParaRPr lang="sv-SE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Up Arrow Callout 6"/>
          <p:cNvSpPr/>
          <p:nvPr/>
        </p:nvSpPr>
        <p:spPr bwMode="auto">
          <a:xfrm>
            <a:off x="169267" y="2003326"/>
            <a:ext cx="1496952" cy="1133564"/>
          </a:xfrm>
          <a:prstGeom prst="upArrowCallout">
            <a:avLst>
              <a:gd name="adj1" fmla="val 21723"/>
              <a:gd name="adj2" fmla="val 21100"/>
              <a:gd name="adj3" fmla="val 20533"/>
              <a:gd name="adj4" fmla="val 58514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>
              <a:defRPr/>
            </a:pPr>
            <a:r>
              <a:rPr lang="sv-SE" sz="1200" b="1" i="1">
                <a:solidFill>
                  <a:srgbClr val="000000"/>
                </a:solidFill>
                <a:latin typeface="Calibri" panose="020F0502020204030204" pitchFamily="34" charset="0"/>
              </a:rPr>
              <a:t>Mindre </a:t>
            </a:r>
            <a:r>
              <a:rPr lang="sv-SE" sz="1200" b="1">
                <a:solidFill>
                  <a:srgbClr val="000000"/>
                </a:solidFill>
                <a:latin typeface="Calibri" panose="020F0502020204030204" pitchFamily="34" charset="0"/>
              </a:rPr>
              <a:t>CO</a:t>
            </a:r>
            <a:r>
              <a:rPr lang="sv-SE" sz="1200" b="1" baseline="-25000">
                <a:solidFill>
                  <a:srgbClr val="000000"/>
                </a:solidFill>
                <a:latin typeface="Calibri" panose="020F0502020204030204" pitchFamily="34" charset="0"/>
              </a:rPr>
              <a:t>2</a:t>
            </a:r>
            <a:r>
              <a:rPr lang="sv-SE" sz="1200" b="1" i="1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sv-SE" sz="1200" b="1" i="1" dirty="0">
                <a:solidFill>
                  <a:srgbClr val="000000"/>
                </a:solidFill>
                <a:latin typeface="Calibri" panose="020F0502020204030204" pitchFamily="34" charset="0"/>
              </a:rPr>
              <a:t>tas upp av haven</a:t>
            </a:r>
            <a:endParaRPr lang="sv-SE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Left Arrow Callout 7"/>
          <p:cNvSpPr/>
          <p:nvPr/>
        </p:nvSpPr>
        <p:spPr bwMode="auto">
          <a:xfrm>
            <a:off x="1666220" y="2477443"/>
            <a:ext cx="1944213" cy="670092"/>
          </a:xfrm>
          <a:prstGeom prst="leftArrowCallout">
            <a:avLst>
              <a:gd name="adj1" fmla="val 36254"/>
              <a:gd name="adj2" fmla="val 35209"/>
              <a:gd name="adj3" fmla="val 34228"/>
              <a:gd name="adj4" fmla="val 70829"/>
            </a:avLst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>
              <a:defRPr/>
            </a:pPr>
            <a:r>
              <a:rPr lang="sv-SE" sz="1200" dirty="0">
                <a:solidFill>
                  <a:srgbClr val="000000"/>
                </a:solidFill>
                <a:latin typeface="Calibri" panose="020F0502020204030204" pitchFamily="34" charset="0"/>
              </a:rPr>
              <a:t>Jordens och havens temperatur </a:t>
            </a:r>
            <a:r>
              <a:rPr lang="sv-SE" sz="1200" b="1" i="1" dirty="0">
                <a:solidFill>
                  <a:srgbClr val="000000"/>
                </a:solidFill>
                <a:latin typeface="Calibri" panose="020F0502020204030204" pitchFamily="34" charset="0"/>
              </a:rPr>
              <a:t>ökar</a:t>
            </a:r>
            <a:endParaRPr lang="en-GB" sz="1200" b="1" i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ight Arrow Callout 8"/>
          <p:cNvSpPr/>
          <p:nvPr/>
        </p:nvSpPr>
        <p:spPr bwMode="auto">
          <a:xfrm>
            <a:off x="169267" y="187301"/>
            <a:ext cx="2114592" cy="672399"/>
          </a:xfrm>
          <a:prstGeom prst="rightArrowCallout">
            <a:avLst>
              <a:gd name="adj1" fmla="val 37636"/>
              <a:gd name="adj2" fmla="val 35471"/>
              <a:gd name="adj3" fmla="val 34814"/>
              <a:gd name="adj4" fmla="val 72551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>
              <a:defRPr/>
            </a:pP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*</a:t>
            </a:r>
            <a:r>
              <a:rPr lang="en-GB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Växthuseffekten</a:t>
            </a:r>
            <a:r>
              <a:rPr lang="en-GB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pPr algn="ctr" eaLnBrk="0" hangingPunct="0">
              <a:defRPr/>
            </a:pPr>
            <a:r>
              <a:rPr lang="en-GB" sz="1200" b="1" i="1" dirty="0" err="1">
                <a:solidFill>
                  <a:srgbClr val="000000"/>
                </a:solidFill>
                <a:latin typeface="Calibri" panose="020F0502020204030204" pitchFamily="34" charset="0"/>
              </a:rPr>
              <a:t>förstärks</a:t>
            </a:r>
            <a:endParaRPr lang="en-GB" sz="1200" b="1" i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ight Arrow Callout 9"/>
          <p:cNvSpPr/>
          <p:nvPr/>
        </p:nvSpPr>
        <p:spPr bwMode="auto">
          <a:xfrm>
            <a:off x="2283859" y="187301"/>
            <a:ext cx="1902640" cy="672399"/>
          </a:xfrm>
          <a:prstGeom prst="rightArrowCallout">
            <a:avLst>
              <a:gd name="adj1" fmla="val 38151"/>
              <a:gd name="adj2" fmla="val 37592"/>
              <a:gd name="adj3" fmla="val 35382"/>
              <a:gd name="adj4" fmla="val 72512"/>
            </a:avLst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>
              <a:defRPr/>
            </a:pPr>
            <a:r>
              <a:rPr lang="sv-SE" sz="1200" dirty="0">
                <a:solidFill>
                  <a:srgbClr val="000000"/>
                </a:solidFill>
                <a:latin typeface="Calibri" panose="020F0502020204030204" pitchFamily="34" charset="0"/>
              </a:rPr>
              <a:t> Jordens och havens temperatur </a:t>
            </a:r>
            <a:br>
              <a:rPr lang="sv-SE" sz="12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sv-SE" sz="1200" b="1" i="1" dirty="0">
                <a:solidFill>
                  <a:srgbClr val="000000"/>
                </a:solidFill>
                <a:latin typeface="Calibri" panose="020F0502020204030204" pitchFamily="34" charset="0"/>
              </a:rPr>
              <a:t>ökar</a:t>
            </a:r>
            <a:endParaRPr lang="en-GB" sz="1200" b="1" i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13483" y="1259801"/>
            <a:ext cx="6099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4000" dirty="0">
                <a:solidFill>
                  <a:prstClr val="black"/>
                </a:solidFill>
                <a:latin typeface="Calibri"/>
              </a:rPr>
              <a:t>Haven</a:t>
            </a:r>
          </a:p>
        </p:txBody>
      </p:sp>
      <p:sp>
        <p:nvSpPr>
          <p:cNvPr id="26" name="Down Arrow Callout 25"/>
          <p:cNvSpPr/>
          <p:nvPr/>
        </p:nvSpPr>
        <p:spPr bwMode="auto">
          <a:xfrm>
            <a:off x="4186499" y="1335281"/>
            <a:ext cx="1649563" cy="1142162"/>
          </a:xfrm>
          <a:prstGeom prst="downArrowCallout">
            <a:avLst>
              <a:gd name="adj1" fmla="val 21793"/>
              <a:gd name="adj2" fmla="val 19733"/>
              <a:gd name="adj3" fmla="val 20402"/>
              <a:gd name="adj4" fmla="val 57874"/>
            </a:avLst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>
              <a:defRPr/>
            </a:pPr>
            <a:r>
              <a:rPr lang="sv-SE" sz="1200" dirty="0">
                <a:solidFill>
                  <a:srgbClr val="000000"/>
                </a:solidFill>
                <a:latin typeface="Calibri" panose="020F0502020204030204" pitchFamily="34" charset="0"/>
              </a:rPr>
              <a:t>Mängden CO</a:t>
            </a:r>
            <a:r>
              <a:rPr lang="sv-SE" sz="1200" baseline="-25000" dirty="0">
                <a:solidFill>
                  <a:srgbClr val="000000"/>
                </a:solidFill>
                <a:latin typeface="Calibri" panose="020F0502020204030204" pitchFamily="34" charset="0"/>
              </a:rPr>
              <a:t>2</a:t>
            </a:r>
            <a:r>
              <a:rPr lang="sv-SE" sz="1200" dirty="0">
                <a:solidFill>
                  <a:srgbClr val="000000"/>
                </a:solidFill>
                <a:latin typeface="Calibri" panose="020F0502020204030204" pitchFamily="34" charset="0"/>
              </a:rPr>
              <a:t> i atmosfären </a:t>
            </a:r>
            <a:r>
              <a:rPr lang="sv-SE" sz="1200" b="1" i="1" dirty="0">
                <a:solidFill>
                  <a:srgbClr val="000000"/>
                </a:solidFill>
                <a:latin typeface="Calibri" panose="020F0502020204030204" pitchFamily="34" charset="0"/>
              </a:rPr>
              <a:t>ökar</a:t>
            </a:r>
          </a:p>
        </p:txBody>
      </p:sp>
      <p:sp>
        <p:nvSpPr>
          <p:cNvPr id="27" name="Up Arrow Callout 26"/>
          <p:cNvSpPr/>
          <p:nvPr/>
        </p:nvSpPr>
        <p:spPr bwMode="auto">
          <a:xfrm>
            <a:off x="169267" y="869762"/>
            <a:ext cx="1496952" cy="1133564"/>
          </a:xfrm>
          <a:prstGeom prst="upArrowCallout">
            <a:avLst>
              <a:gd name="adj1" fmla="val 21723"/>
              <a:gd name="adj2" fmla="val 21100"/>
              <a:gd name="adj3" fmla="val 20533"/>
              <a:gd name="adj4" fmla="val 58514"/>
            </a:avLst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ctr" eaLnBrk="0" hangingPunct="0">
              <a:defRPr/>
            </a:pPr>
            <a:r>
              <a:rPr lang="sv-SE" sz="1200" dirty="0">
                <a:solidFill>
                  <a:srgbClr val="000000"/>
                </a:solidFill>
                <a:latin typeface="Calibri" panose="020F0502020204030204" pitchFamily="34" charset="0"/>
              </a:rPr>
              <a:t>Mängden CO</a:t>
            </a:r>
            <a:r>
              <a:rPr lang="sv-SE" sz="1200" baseline="-25000" dirty="0">
                <a:solidFill>
                  <a:srgbClr val="000000"/>
                </a:solidFill>
                <a:latin typeface="Calibri" panose="020F0502020204030204" pitchFamily="34" charset="0"/>
              </a:rPr>
              <a:t>2</a:t>
            </a:r>
            <a:r>
              <a:rPr lang="sv-SE" sz="1200" dirty="0">
                <a:solidFill>
                  <a:srgbClr val="000000"/>
                </a:solidFill>
                <a:latin typeface="Calibri" panose="020F0502020204030204" pitchFamily="34" charset="0"/>
              </a:rPr>
              <a:t> i </a:t>
            </a:r>
            <a:br>
              <a:rPr lang="sv-SE" sz="12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sv-SE" sz="1200" dirty="0">
                <a:solidFill>
                  <a:srgbClr val="000000"/>
                </a:solidFill>
                <a:latin typeface="Calibri" panose="020F0502020204030204" pitchFamily="34" charset="0"/>
              </a:rPr>
              <a:t>atmofären </a:t>
            </a:r>
            <a:r>
              <a:rPr lang="sv-SE" sz="1200" b="1" i="1" dirty="0">
                <a:solidFill>
                  <a:srgbClr val="000000"/>
                </a:solidFill>
                <a:latin typeface="Calibri" panose="020F0502020204030204" pitchFamily="34" charset="0"/>
              </a:rPr>
              <a:t>ökar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D548FCF5-E71B-4E0F-B93E-8DFA75F98D83}"/>
              </a:ext>
            </a:extLst>
          </p:cNvPr>
          <p:cNvSpPr txBox="1"/>
          <p:nvPr/>
        </p:nvSpPr>
        <p:spPr>
          <a:xfrm>
            <a:off x="2240593" y="1836890"/>
            <a:ext cx="13676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>
                <a:latin typeface="Calibri" panose="020F0502020204030204" pitchFamily="34" charset="0"/>
                <a:cs typeface="Calibri" panose="020F0502020204030204" pitchFamily="34" charset="0"/>
              </a:rPr>
              <a:t>*Börja vid stjärnan</a:t>
            </a:r>
          </a:p>
        </p:txBody>
      </p:sp>
    </p:spTree>
    <p:extLst>
      <p:ext uri="{BB962C8B-B14F-4D97-AF65-F5344CB8AC3E}">
        <p14:creationId xmlns:p14="http://schemas.microsoft.com/office/powerpoint/2010/main" val="88047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26" grpId="0" animBg="1"/>
      <p:bldP spid="27" grpId="0" animBg="1"/>
    </p:bldLst>
  </p:timing>
</p:sld>
</file>

<file path=ppt/theme/theme1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olinCentreforClimateResearch_PPT_Template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BolinCentreforClimateResearch_PPT_Template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16893</TotalTime>
  <Words>47</Words>
  <Application>Microsoft Office PowerPoint</Application>
  <PresentationFormat>Anpassad</PresentationFormat>
  <Paragraphs>11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1</vt:i4>
      </vt:variant>
    </vt:vector>
  </HeadingPairs>
  <TitlesOfParts>
    <vt:vector size="10" baseType="lpstr">
      <vt:lpstr>Arial</vt:lpstr>
      <vt:lpstr>Caecilia Com 55 Roman</vt:lpstr>
      <vt:lpstr>Calibri</vt:lpstr>
      <vt:lpstr>TheSansB W4 SemiLight</vt:lpstr>
      <vt:lpstr>Times New Roman</vt:lpstr>
      <vt:lpstr>Verdana</vt:lpstr>
      <vt:lpstr>2_Default Design</vt:lpstr>
      <vt:lpstr>BolinCentreforClimateResearch_PPT_Template</vt:lpstr>
      <vt:lpstr>1_BolinCentreforClimateResearch_PPT_Template</vt:lpstr>
      <vt:lpstr>PowerPoint-presentation</vt:lpstr>
    </vt:vector>
  </TitlesOfParts>
  <Company>Stockholm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Jenny Olander</cp:lastModifiedBy>
  <cp:revision>1312</cp:revision>
  <dcterms:created xsi:type="dcterms:W3CDTF">2004-02-16T19:33:18Z</dcterms:created>
  <dcterms:modified xsi:type="dcterms:W3CDTF">2020-04-14T17:33:07Z</dcterms:modified>
</cp:coreProperties>
</file>