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92" r:id="rId2"/>
    <p:sldId id="306" r:id="rId3"/>
    <p:sldId id="293" r:id="rId4"/>
    <p:sldId id="295" r:id="rId5"/>
    <p:sldId id="296" r:id="rId6"/>
    <p:sldId id="309" r:id="rId7"/>
    <p:sldId id="285" r:id="rId8"/>
    <p:sldId id="279" r:id="rId9"/>
    <p:sldId id="274" r:id="rId10"/>
    <p:sldId id="281" r:id="rId11"/>
    <p:sldId id="303" r:id="rId12"/>
    <p:sldId id="283" r:id="rId13"/>
    <p:sldId id="304" r:id="rId14"/>
    <p:sldId id="275" r:id="rId15"/>
    <p:sldId id="276" r:id="rId16"/>
    <p:sldId id="277" r:id="rId17"/>
    <p:sldId id="307" r:id="rId18"/>
    <p:sldId id="289" r:id="rId19"/>
    <p:sldId id="284" r:id="rId20"/>
    <p:sldId id="308" r:id="rId21"/>
    <p:sldId id="315" r:id="rId22"/>
    <p:sldId id="302" r:id="rId23"/>
    <p:sldId id="310" r:id="rId24"/>
    <p:sldId id="297" r:id="rId25"/>
    <p:sldId id="298" r:id="rId26"/>
    <p:sldId id="299" r:id="rId27"/>
  </p:sldIdLst>
  <p:sldSz cx="9144000" cy="6858000" type="screen4x3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FFA4"/>
    <a:srgbClr val="8A45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7" autoAdjust="0"/>
    <p:restoredTop sz="85393" autoAdjust="0"/>
  </p:normalViewPr>
  <p:slideViewPr>
    <p:cSldViewPr>
      <p:cViewPr varScale="1">
        <p:scale>
          <a:sx n="62" d="100"/>
          <a:sy n="62" d="100"/>
        </p:scale>
        <p:origin x="16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71B41-456F-4271-9B28-2091491337E9}" type="datetimeFigureOut">
              <a:rPr lang="sv-SE" smtClean="0"/>
              <a:t>2020-06-16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D83CE5-39F4-4820-ACEB-05A287AA93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4120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sgu.se/kartvisare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sgu.se/kartvisare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sgu.se/kartvisare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sgu.se/kartvisare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sgu.se/kartvisare/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Bilde</a:t>
            </a:r>
            <a:r>
              <a:rPr lang="sv-SE" baseline="0" dirty="0"/>
              <a:t>n är skapad med hjälp av SGU:s program </a:t>
            </a:r>
            <a:r>
              <a:rPr lang="sv-SE" baseline="0" dirty="0" err="1"/>
              <a:t>kartvisare</a:t>
            </a:r>
            <a:r>
              <a:rPr lang="sv-SE" baseline="0" dirty="0"/>
              <a:t>. </a:t>
            </a:r>
            <a:r>
              <a:rPr lang="sv-SE" dirty="0"/>
              <a:t>© Sveriges geologiska undersökning.</a:t>
            </a:r>
            <a:r>
              <a:rPr lang="sv-SE" baseline="0" dirty="0"/>
              <a:t> </a:t>
            </a:r>
            <a:r>
              <a:rPr lang="sv-SE" dirty="0">
                <a:hlinkClick r:id="rId3"/>
              </a:rPr>
              <a:t>https://apps.sgu.se/kartvisare/</a:t>
            </a:r>
            <a:r>
              <a:rPr lang="sv-SE" dirty="0"/>
              <a:t>. Hämtad 2019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83CE5-39F4-4820-ACEB-05A287AA93CC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0485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Bilde</a:t>
            </a:r>
            <a:r>
              <a:rPr lang="sv-SE" baseline="0" dirty="0"/>
              <a:t>n är skapad med hjälp av SGU:s program </a:t>
            </a:r>
            <a:r>
              <a:rPr lang="sv-SE" baseline="0" dirty="0" err="1"/>
              <a:t>kartvisare</a:t>
            </a:r>
            <a:r>
              <a:rPr lang="sv-SE" baseline="0" dirty="0"/>
              <a:t>. </a:t>
            </a:r>
            <a:r>
              <a:rPr lang="sv-SE" dirty="0"/>
              <a:t>© Sveriges geologiska undersökning.</a:t>
            </a:r>
            <a:r>
              <a:rPr lang="sv-SE" baseline="0" dirty="0"/>
              <a:t> </a:t>
            </a:r>
            <a:r>
              <a:rPr lang="sv-SE" dirty="0">
                <a:hlinkClick r:id="rId3"/>
              </a:rPr>
              <a:t>https://apps.sgu.se/kartvisare/</a:t>
            </a:r>
            <a:r>
              <a:rPr lang="sv-SE" dirty="0"/>
              <a:t>. Hämtad 2019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83CE5-39F4-4820-ACEB-05A287AA93CC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2255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Bilde</a:t>
            </a:r>
            <a:r>
              <a:rPr lang="sv-SE" baseline="0" dirty="0"/>
              <a:t>n är skapad med hjälp av SGU:s program </a:t>
            </a:r>
            <a:r>
              <a:rPr lang="sv-SE" baseline="0" dirty="0" err="1"/>
              <a:t>kartvisare</a:t>
            </a:r>
            <a:r>
              <a:rPr lang="sv-SE" baseline="0" dirty="0"/>
              <a:t>. </a:t>
            </a:r>
            <a:r>
              <a:rPr lang="sv-SE" dirty="0"/>
              <a:t>© Sveriges geologiska undersökning.</a:t>
            </a:r>
            <a:r>
              <a:rPr lang="sv-SE" baseline="0" dirty="0"/>
              <a:t> </a:t>
            </a:r>
            <a:r>
              <a:rPr lang="sv-SE" dirty="0">
                <a:hlinkClick r:id="rId3"/>
              </a:rPr>
              <a:t>https://apps.sgu.se/kartvisare/</a:t>
            </a:r>
            <a:r>
              <a:rPr lang="sv-SE" dirty="0"/>
              <a:t>.</a:t>
            </a:r>
          </a:p>
          <a:p>
            <a:endParaRPr lang="sv-SE" dirty="0"/>
          </a:p>
          <a:p>
            <a:r>
              <a:rPr lang="sv-SE" dirty="0"/>
              <a:t>https://www.sgu.se/om-sgu/nyheter/2017/maj/ny-kartvisare-som-visar-inlandsisens-rorelser/. Hämtad 2019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83CE5-39F4-4820-ACEB-05A287AA93CC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456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Bilde</a:t>
            </a:r>
            <a:r>
              <a:rPr lang="sv-SE" baseline="0" dirty="0"/>
              <a:t>n är skapad med hjälp av SGU:s program </a:t>
            </a:r>
            <a:r>
              <a:rPr lang="sv-SE" baseline="0" dirty="0" err="1"/>
              <a:t>kartvisare</a:t>
            </a:r>
            <a:r>
              <a:rPr lang="sv-SE" baseline="0" dirty="0"/>
              <a:t>. </a:t>
            </a:r>
            <a:r>
              <a:rPr lang="sv-SE" dirty="0"/>
              <a:t>© Sveriges geologiska undersökning.</a:t>
            </a:r>
            <a:r>
              <a:rPr lang="sv-SE" baseline="0" dirty="0"/>
              <a:t> </a:t>
            </a:r>
            <a:r>
              <a:rPr lang="sv-SE" dirty="0">
                <a:hlinkClick r:id="rId3"/>
              </a:rPr>
              <a:t>https://apps.sgu.se/kartvisare/</a:t>
            </a:r>
            <a:r>
              <a:rPr lang="sv-SE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  <a:p>
            <a:r>
              <a:rPr lang="sv-SE" dirty="0"/>
              <a:t>https://www.sgu.se/om-sgu/nyheter/2017/maj/ny-kartvisare-som-visar-inlandsisens-rorelser/ Hämtad</a:t>
            </a:r>
            <a:r>
              <a:rPr lang="sv-SE" baseline="0" dirty="0"/>
              <a:t> 2018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83CE5-39F4-4820-ACEB-05A287AA93CC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8792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Bilde</a:t>
            </a:r>
            <a:r>
              <a:rPr lang="sv-SE" baseline="0" dirty="0"/>
              <a:t>n är skapad med hjälp av SGU:s program </a:t>
            </a:r>
            <a:r>
              <a:rPr lang="sv-SE" baseline="0" dirty="0" err="1"/>
              <a:t>kartvisare</a:t>
            </a:r>
            <a:r>
              <a:rPr lang="sv-SE" baseline="0" dirty="0"/>
              <a:t> samt </a:t>
            </a:r>
            <a:r>
              <a:rPr lang="sv-SE" baseline="0" dirty="0" err="1"/>
              <a:t>programet</a:t>
            </a:r>
            <a:r>
              <a:rPr lang="sv-SE" baseline="0" dirty="0"/>
              <a:t> Paint. </a:t>
            </a:r>
            <a:r>
              <a:rPr lang="sv-SE" dirty="0"/>
              <a:t>© Sveriges geologiska undersökning.</a:t>
            </a:r>
            <a:r>
              <a:rPr lang="sv-SE" baseline="0" dirty="0"/>
              <a:t> </a:t>
            </a:r>
            <a:r>
              <a:rPr lang="sv-SE" dirty="0">
                <a:hlinkClick r:id="rId3"/>
              </a:rPr>
              <a:t>https://apps.sgu.se/kartvisare/</a:t>
            </a:r>
            <a:r>
              <a:rPr lang="sv-SE" dirty="0"/>
              <a:t>. Hämtad 2019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83CE5-39F4-4820-ACEB-05A287AA93CC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3682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Bilde</a:t>
            </a:r>
            <a:r>
              <a:rPr lang="sv-SE" baseline="0" dirty="0"/>
              <a:t>n är skapad med hjälp av SGU:s program </a:t>
            </a:r>
            <a:r>
              <a:rPr lang="sv-SE" baseline="0" dirty="0" err="1"/>
              <a:t>kartvisare</a:t>
            </a:r>
            <a:r>
              <a:rPr lang="sv-SE" baseline="0" dirty="0"/>
              <a:t>. </a:t>
            </a:r>
            <a:r>
              <a:rPr lang="sv-SE" dirty="0"/>
              <a:t>© Sveriges geologiska undersökning.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  <a:p>
            <a:r>
              <a:rPr lang="sv-SE" dirty="0"/>
              <a:t>https://www.sgu.se/om-sgu/nyheter/2017/maj/ny-kartvisare-som-visar-inlandsisens-rorelser/. Hämtad 2019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83CE5-39F4-4820-ACEB-05A287AA93CC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1880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Bilde</a:t>
            </a:r>
            <a:r>
              <a:rPr lang="sv-SE" baseline="0" dirty="0"/>
              <a:t>n är skapad med hjälp av SGU:s program </a:t>
            </a:r>
            <a:r>
              <a:rPr lang="sv-SE" baseline="0" dirty="0" err="1"/>
              <a:t>kartvisare</a:t>
            </a:r>
            <a:r>
              <a:rPr lang="sv-SE" baseline="0" dirty="0"/>
              <a:t>. </a:t>
            </a:r>
            <a:r>
              <a:rPr lang="sv-SE" dirty="0"/>
              <a:t>© Sveriges geologiska undersökning.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  <a:p>
            <a:r>
              <a:rPr lang="sv-SE" dirty="0"/>
              <a:t>https://www.sgu.se/om-sgu/nyheter/2017/maj/ny-kartvisare-som-visar-inlandsisens-rorelser/. Hämtad 2019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83CE5-39F4-4820-ACEB-05A287AA93CC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6815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D83CE5-39F4-4820-ACEB-05A287AA93CC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6485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5E0A4E-06F7-4E69-8D41-9B8E87EF7374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AD4045-975F-44E2-8885-6EF61F9F43E0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30CEE1-47A8-473F-96A7-FE59ADE23D57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DC6D1-0B9F-4857-8083-4C97D6CB10E2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D3FE1B-A62C-4FA5-99BE-83FEF3F77321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6D95B7-6531-4764-AA19-20B57A06604E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31EDC-A445-4E78-A6CE-0867E69C0673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F7133-586E-42CA-A47E-3021267634FC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5B132E-E3C4-4805-9A00-28560A9C73A1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EE8247-6033-49D7-9F7C-A443A2473723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D346B-E0E5-40D1-AEDB-99210BCE6F3D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72725A-B732-4719-BFA3-348266D5F80E}" type="slidenum">
              <a:rPr lang="sv-SE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pOi9Qg7Opg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pOi9Qg7Opg?feature=oembed" TargetMode="Externa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3308" y="2541657"/>
            <a:ext cx="8229600" cy="1143000"/>
          </a:xfrm>
        </p:spPr>
        <p:txBody>
          <a:bodyPr/>
          <a:lstStyle/>
          <a:p>
            <a:r>
              <a:rPr lang="sv-SE" dirty="0"/>
              <a:t>Vattenanalysprojekt i Kemi 2</a:t>
            </a: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571"/>
          <a:stretch/>
        </p:blipFill>
        <p:spPr>
          <a:xfrm>
            <a:off x="395536" y="260648"/>
            <a:ext cx="2689537" cy="2448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108" y="3717032"/>
            <a:ext cx="4047256" cy="2709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ruta 3"/>
          <p:cNvSpPr txBox="1"/>
          <p:nvPr/>
        </p:nvSpPr>
        <p:spPr>
          <a:xfrm>
            <a:off x="7305519" y="0"/>
            <a:ext cx="18453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dirty="0"/>
              <a:t>Katedralskolan, Uppsala</a:t>
            </a:r>
          </a:p>
          <a:p>
            <a:pPr algn="ctr"/>
            <a:r>
              <a:rPr lang="sv-SE" sz="1200" dirty="0"/>
              <a:t>Via krc.su.se</a:t>
            </a:r>
          </a:p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4259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Vad gör vi idag?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Provsmakar vatten!</a:t>
            </a:r>
          </a:p>
          <a:p>
            <a:r>
              <a:rPr lang="sv-SE" dirty="0"/>
              <a:t>Tittar på var vårt vatten kommer ifrån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94000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Vattenprovsmakning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b="1" dirty="0"/>
              <a:t>Vilket vatten är vilket?</a:t>
            </a:r>
          </a:p>
          <a:p>
            <a:r>
              <a:rPr lang="sv-SE" dirty="0"/>
              <a:t>Brunnsvatten </a:t>
            </a:r>
          </a:p>
          <a:p>
            <a:r>
              <a:rPr lang="sv-SE" dirty="0"/>
              <a:t>Avjonat vatten </a:t>
            </a:r>
          </a:p>
          <a:p>
            <a:r>
              <a:rPr lang="sv-SE" dirty="0"/>
              <a:t>Kommunalt vatten</a:t>
            </a:r>
          </a:p>
        </p:txBody>
      </p:sp>
      <p:sp>
        <p:nvSpPr>
          <p:cNvPr id="4" name="Rektangel med rundade hörn 3"/>
          <p:cNvSpPr/>
          <p:nvPr/>
        </p:nvSpPr>
        <p:spPr>
          <a:xfrm>
            <a:off x="5971740" y="4077072"/>
            <a:ext cx="2736304" cy="2437566"/>
          </a:xfrm>
          <a:prstGeom prst="roundRect">
            <a:avLst>
              <a:gd name="adj" fmla="val 10000"/>
            </a:avLst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085473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Vilket vatten var vilket?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v-SE" dirty="0"/>
              <a:t>Kommunalt vatten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/>
              <a:t>Avjonat vatten 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/>
              <a:t>Brunnsvatten </a:t>
            </a:r>
          </a:p>
        </p:txBody>
      </p:sp>
    </p:spTree>
    <p:extLst>
      <p:ext uri="{BB962C8B-B14F-4D97-AF65-F5344CB8AC3E}">
        <p14:creationId xmlns:p14="http://schemas.microsoft.com/office/powerpoint/2010/main" val="138949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Vilket vatten var vilket?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sv-SE" dirty="0"/>
              <a:t>Kommunalt vatten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/>
              <a:t>Avjonat vatten 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/>
              <a:t>Brunnsvatten</a:t>
            </a:r>
          </a:p>
          <a:p>
            <a:pPr marL="514350" indent="-514350">
              <a:buFont typeface="+mj-lt"/>
              <a:buAutoNum type="arabicPeriod"/>
            </a:pPr>
            <a:endParaRPr lang="sv-SE" dirty="0"/>
          </a:p>
          <a:p>
            <a:pPr marL="0" indent="0">
              <a:buNone/>
            </a:pPr>
            <a:r>
              <a:rPr lang="sv-SE" dirty="0"/>
              <a:t>JONER PÅVERKAR SMAKEN!</a:t>
            </a:r>
          </a:p>
          <a:p>
            <a:pPr marL="0" indent="0">
              <a:buNone/>
            </a:pPr>
            <a:r>
              <a:rPr lang="sv-SE" dirty="0"/>
              <a:t>Koncentration av olika joner</a:t>
            </a:r>
          </a:p>
          <a:p>
            <a:pPr marL="0" indent="0">
              <a:buNone/>
            </a:pPr>
            <a:r>
              <a:rPr lang="sv-SE" dirty="0"/>
              <a:t>Ca/Mg: hårdhet</a:t>
            </a:r>
          </a:p>
          <a:p>
            <a:pPr marL="0" indent="0">
              <a:buNone/>
            </a:pPr>
            <a:r>
              <a:rPr lang="sv-SE" b="1" dirty="0"/>
              <a:t>Varifrån kommer jonerna?</a:t>
            </a:r>
          </a:p>
        </p:txBody>
      </p:sp>
    </p:spTree>
    <p:extLst>
      <p:ext uri="{BB962C8B-B14F-4D97-AF65-F5344CB8AC3E}">
        <p14:creationId xmlns:p14="http://schemas.microsoft.com/office/powerpoint/2010/main" val="1488447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9DD678-C7A1-A742-8386-0D4593180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3B39D8-D1D7-5048-A39F-C04385020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9C97237-9F32-E64E-8F3E-D8BF641BF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952"/>
            <a:ext cx="9144000" cy="636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748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961"/>
            <a:ext cx="3528392" cy="6868961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3995936" y="476672"/>
            <a:ext cx="48965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dirty="0"/>
              <a:t>Bergartskarta</a:t>
            </a:r>
            <a:endParaRPr lang="sv-SE" dirty="0"/>
          </a:p>
          <a:p>
            <a:r>
              <a:rPr lang="sv-SE" sz="2000" dirty="0"/>
              <a:t>Sverige har mestadels sura bergarter vilket ger mjukt vatten.</a:t>
            </a:r>
          </a:p>
          <a:p>
            <a:endParaRPr lang="sv-SE" sz="2000" dirty="0"/>
          </a:p>
          <a:p>
            <a:r>
              <a:rPr lang="sv-SE" sz="2000" dirty="0"/>
              <a:t>Undantagen är bland annat Skåne, Öland, Gotland och kalkstensplattan i havet norr om Uppland. Kalksten innehåller kalciumkarbonat och varierande halter magnesiumkarbonat vilket ger hårt vatten.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3528392" y="6381328"/>
            <a:ext cx="603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© Sveriges geologiska undersökning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https://apps.sgu.se/geokartan/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3083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154" y="-3865"/>
            <a:ext cx="4814178" cy="6861865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5119464" y="116632"/>
            <a:ext cx="3995936" cy="687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dirty="0"/>
              <a:t>Uppland</a:t>
            </a:r>
            <a:endParaRPr lang="sv-SE" sz="5400" dirty="0"/>
          </a:p>
          <a:p>
            <a:endParaRPr lang="sv-SE" dirty="0"/>
          </a:p>
          <a:p>
            <a:r>
              <a:rPr lang="sv-SE" dirty="0"/>
              <a:t>Den dominerande lila färgen i Uppland är granit och gnejs. Sura bergarter.</a:t>
            </a:r>
          </a:p>
          <a:p>
            <a:endParaRPr lang="sv-SE" dirty="0"/>
          </a:p>
          <a:p>
            <a:r>
              <a:rPr lang="sv-SE" dirty="0"/>
              <a:t>Den gula färgen runt Uppsala är </a:t>
            </a:r>
            <a:r>
              <a:rPr lang="sv-SE" dirty="0" err="1"/>
              <a:t>ryolit</a:t>
            </a:r>
            <a:r>
              <a:rPr lang="sv-SE" dirty="0"/>
              <a:t> och </a:t>
            </a:r>
            <a:r>
              <a:rPr lang="sv-SE" dirty="0" err="1"/>
              <a:t>dacit</a:t>
            </a:r>
            <a:r>
              <a:rPr lang="sv-SE" dirty="0"/>
              <a:t>. Båda är sura bergarter med ungefär samma sammansättning som granit.</a:t>
            </a:r>
          </a:p>
          <a:p>
            <a:endParaRPr lang="sv-SE" dirty="0"/>
          </a:p>
          <a:p>
            <a:r>
              <a:rPr lang="sv-SE" dirty="0"/>
              <a:t>Den gröna färgen i havet norr om Uppland är kalksten. Basisk bergart bestående av kalciumkarbonat. 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sz="1100" dirty="0">
              <a:solidFill>
                <a:schemeClr val="bg1">
                  <a:lumMod val="65000"/>
                </a:schemeClr>
              </a:solidFill>
            </a:endParaRPr>
          </a:p>
          <a:p>
            <a:endParaRPr lang="sv-SE" sz="11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© Sveriges geologiska undersökning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https://apps.sgu.se/geokartan/</a:t>
            </a:r>
          </a:p>
        </p:txBody>
      </p:sp>
    </p:spTree>
    <p:extLst>
      <p:ext uri="{BB962C8B-B14F-4D97-AF65-F5344CB8AC3E}">
        <p14:creationId xmlns:p14="http://schemas.microsoft.com/office/powerpoint/2010/main" val="33493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istider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0"/>
            <a:ext cx="6093091" cy="6525344"/>
          </a:xfrm>
          <a:prstGeom prst="rect">
            <a:avLst/>
          </a:prstGeom>
          <a:noFill/>
        </p:spPr>
      </p:pic>
      <p:sp>
        <p:nvSpPr>
          <p:cNvPr id="2" name="Rektangel 1"/>
          <p:cNvSpPr/>
          <p:nvPr/>
        </p:nvSpPr>
        <p:spPr>
          <a:xfrm>
            <a:off x="539552" y="6508007"/>
            <a:ext cx="828092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© Nationalencyklopedin.  Bilden hämtad från https://www.ne.se/uppslagsverk/karta/tematisk/weichselistiden-(-utbredning)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3153">
            <a:off x="1907704" y="2079537"/>
            <a:ext cx="4086225" cy="2028825"/>
          </a:xfrm>
          <a:prstGeom prst="rect">
            <a:avLst/>
          </a:prstGeom>
        </p:spPr>
      </p:pic>
      <p:cxnSp>
        <p:nvCxnSpPr>
          <p:cNvPr id="3" name="Rak pilkoppling 2"/>
          <p:cNvCxnSpPr/>
          <p:nvPr/>
        </p:nvCxnSpPr>
        <p:spPr>
          <a:xfrm>
            <a:off x="2092177" y="4653136"/>
            <a:ext cx="3600400" cy="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ruta 6"/>
          <p:cNvSpPr txBox="1"/>
          <p:nvPr/>
        </p:nvSpPr>
        <p:spPr>
          <a:xfrm>
            <a:off x="2798688" y="471485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Isens rörelseriktning</a:t>
            </a: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402" y="3855916"/>
            <a:ext cx="3686175" cy="371475"/>
          </a:xfrm>
          <a:prstGeom prst="rect">
            <a:avLst/>
          </a:prstGeom>
        </p:spPr>
      </p:pic>
      <p:sp>
        <p:nvSpPr>
          <p:cNvPr id="9" name="textruta 8"/>
          <p:cNvSpPr txBox="1"/>
          <p:nvPr/>
        </p:nvSpPr>
        <p:spPr>
          <a:xfrm>
            <a:off x="6039754" y="2909283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Ytmorän</a:t>
            </a:r>
          </a:p>
        </p:txBody>
      </p:sp>
      <p:sp>
        <p:nvSpPr>
          <p:cNvPr id="12" name="textruta 11"/>
          <p:cNvSpPr txBox="1"/>
          <p:nvPr/>
        </p:nvSpPr>
        <p:spPr>
          <a:xfrm>
            <a:off x="6039754" y="337205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Bottenmorän</a:t>
            </a:r>
          </a:p>
        </p:txBody>
      </p:sp>
      <p:sp>
        <p:nvSpPr>
          <p:cNvPr id="13" name="Rubrik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sv-SE" kern="0" dirty="0"/>
              <a:t>Moränavlagring vid landiskanten</a:t>
            </a:r>
          </a:p>
        </p:txBody>
      </p:sp>
    </p:spTree>
    <p:extLst>
      <p:ext uri="{BB962C8B-B14F-4D97-AF65-F5344CB8AC3E}">
        <p14:creationId xmlns:p14="http://schemas.microsoft.com/office/powerpoint/2010/main" val="3925141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3153">
            <a:off x="1907704" y="2079537"/>
            <a:ext cx="4086225" cy="2028825"/>
          </a:xfrm>
          <a:prstGeom prst="rect">
            <a:avLst/>
          </a:prstGeom>
        </p:spPr>
      </p:pic>
      <p:cxnSp>
        <p:nvCxnSpPr>
          <p:cNvPr id="3" name="Rak pilkoppling 2"/>
          <p:cNvCxnSpPr/>
          <p:nvPr/>
        </p:nvCxnSpPr>
        <p:spPr>
          <a:xfrm>
            <a:off x="2092177" y="4653136"/>
            <a:ext cx="3600400" cy="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ruta 6"/>
          <p:cNvSpPr txBox="1"/>
          <p:nvPr/>
        </p:nvSpPr>
        <p:spPr>
          <a:xfrm>
            <a:off x="2798688" y="471485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Isens rörelseriktning</a:t>
            </a: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402" y="3855916"/>
            <a:ext cx="3686175" cy="371475"/>
          </a:xfrm>
          <a:prstGeom prst="rect">
            <a:avLst/>
          </a:prstGeom>
        </p:spPr>
      </p:pic>
      <p:sp>
        <p:nvSpPr>
          <p:cNvPr id="10" name="textruta 9"/>
          <p:cNvSpPr txBox="1"/>
          <p:nvPr/>
        </p:nvSpPr>
        <p:spPr>
          <a:xfrm>
            <a:off x="1547664" y="5301208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Isen bryter loss och krossar berggrunden så att det bildas en blandning av små och stora partiklar. Det kallas för morän.</a:t>
            </a:r>
          </a:p>
        </p:txBody>
      </p:sp>
      <p:sp>
        <p:nvSpPr>
          <p:cNvPr id="9" name="textruta 8"/>
          <p:cNvSpPr txBox="1"/>
          <p:nvPr/>
        </p:nvSpPr>
        <p:spPr>
          <a:xfrm>
            <a:off x="6039754" y="2909283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Ytmorän</a:t>
            </a:r>
          </a:p>
        </p:txBody>
      </p:sp>
      <p:sp>
        <p:nvSpPr>
          <p:cNvPr id="12" name="textruta 11"/>
          <p:cNvSpPr txBox="1"/>
          <p:nvPr/>
        </p:nvSpPr>
        <p:spPr>
          <a:xfrm>
            <a:off x="6039754" y="337205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Bottenmorän</a:t>
            </a:r>
          </a:p>
        </p:txBody>
      </p:sp>
      <p:sp>
        <p:nvSpPr>
          <p:cNvPr id="13" name="Rubrik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sv-SE" kern="0" dirty="0"/>
              <a:t>Moränavlagring vid landiskanten</a:t>
            </a:r>
          </a:p>
        </p:txBody>
      </p:sp>
    </p:spTree>
    <p:extLst>
      <p:ext uri="{BB962C8B-B14F-4D97-AF65-F5344CB8AC3E}">
        <p14:creationId xmlns:p14="http://schemas.microsoft.com/office/powerpoint/2010/main" val="3286170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871700" y="548680"/>
            <a:ext cx="54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dirty="0"/>
              <a:t>Morän</a:t>
            </a:r>
            <a:endParaRPr lang="sv-SE" sz="8800" dirty="0"/>
          </a:p>
        </p:txBody>
      </p:sp>
      <p:pic>
        <p:nvPicPr>
          <p:cNvPr id="1026" name="Picture 2" descr="Till after avalanche in Norway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18121"/>
            <a:ext cx="7620000" cy="510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ruta 4"/>
          <p:cNvSpPr txBox="1"/>
          <p:nvPr/>
        </p:nvSpPr>
        <p:spPr>
          <a:xfrm>
            <a:off x="1619672" y="6423522"/>
            <a:ext cx="734481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>
                <a:solidFill>
                  <a:schemeClr val="bg1">
                    <a:lumMod val="75000"/>
                  </a:schemeClr>
                </a:solidFill>
              </a:rPr>
              <a:t>Foto: © Chmee2. https://commons.wikimedia.org/wiki/File:Till_after_avalanche_in_Norway_(2).jpg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62271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3153">
            <a:off x="1907704" y="2079537"/>
            <a:ext cx="4086225" cy="2028825"/>
          </a:xfrm>
          <a:prstGeom prst="rect">
            <a:avLst/>
          </a:prstGeom>
        </p:spPr>
      </p:pic>
      <p:cxnSp>
        <p:nvCxnSpPr>
          <p:cNvPr id="3" name="Rak pilkoppling 2"/>
          <p:cNvCxnSpPr/>
          <p:nvPr/>
        </p:nvCxnSpPr>
        <p:spPr>
          <a:xfrm>
            <a:off x="2092177" y="4653136"/>
            <a:ext cx="3600400" cy="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ruta 6"/>
          <p:cNvSpPr txBox="1"/>
          <p:nvPr/>
        </p:nvSpPr>
        <p:spPr>
          <a:xfrm>
            <a:off x="2798688" y="471485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Isens rörelseriktning</a:t>
            </a: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402" y="3855916"/>
            <a:ext cx="3686175" cy="371475"/>
          </a:xfrm>
          <a:prstGeom prst="rect">
            <a:avLst/>
          </a:prstGeom>
        </p:spPr>
      </p:pic>
      <p:sp>
        <p:nvSpPr>
          <p:cNvPr id="9" name="textruta 8"/>
          <p:cNvSpPr txBox="1"/>
          <p:nvPr/>
        </p:nvSpPr>
        <p:spPr>
          <a:xfrm>
            <a:off x="6039754" y="2909283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Ytmorän</a:t>
            </a:r>
          </a:p>
        </p:txBody>
      </p:sp>
      <p:sp>
        <p:nvSpPr>
          <p:cNvPr id="12" name="textruta 11"/>
          <p:cNvSpPr txBox="1"/>
          <p:nvPr/>
        </p:nvSpPr>
        <p:spPr>
          <a:xfrm>
            <a:off x="6039754" y="337205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Bottenmorän</a:t>
            </a:r>
          </a:p>
        </p:txBody>
      </p:sp>
      <p:sp>
        <p:nvSpPr>
          <p:cNvPr id="13" name="Rubrik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sv-SE" kern="0" dirty="0"/>
              <a:t>Moränavlagring vid landiskanten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1547664" y="5301208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När isen rör sig gör stenarna (som sen bildar morän) räfflor i berggrunden som gör att vi kan se hur inlandsisen rörde sig.</a:t>
            </a:r>
          </a:p>
        </p:txBody>
      </p:sp>
    </p:spTree>
    <p:extLst>
      <p:ext uri="{BB962C8B-B14F-4D97-AF65-F5344CB8AC3E}">
        <p14:creationId xmlns:p14="http://schemas.microsoft.com/office/powerpoint/2010/main" val="2721176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sgu.se/link/a918afd371b248cc835e8f2d698cc1ad.asp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28800"/>
            <a:ext cx="9144000" cy="393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/>
          <p:cNvSpPr txBox="1"/>
          <p:nvPr/>
        </p:nvSpPr>
        <p:spPr>
          <a:xfrm>
            <a:off x="3419872" y="5566409"/>
            <a:ext cx="35376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Foto: © Sveriges geologiska undersökning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5676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6792"/>
            <a:ext cx="9144000" cy="4191841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2818324" y="5699702"/>
            <a:ext cx="557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© Sveriges geologiska undersökning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https://apps.sgu.se/geokartan/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50859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" y="1508529"/>
            <a:ext cx="9169452" cy="4191173"/>
          </a:xfrm>
          <a:prstGeom prst="rect">
            <a:avLst/>
          </a:prstGeom>
        </p:spPr>
      </p:pic>
      <p:sp>
        <p:nvSpPr>
          <p:cNvPr id="4" name="textruta 3"/>
          <p:cNvSpPr txBox="1"/>
          <p:nvPr/>
        </p:nvSpPr>
        <p:spPr>
          <a:xfrm>
            <a:off x="2818324" y="5699702"/>
            <a:ext cx="3537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© Sveriges geologiska undersökning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https://apps.sgu.se/geokartan/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1383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3153">
            <a:off x="1907704" y="2079537"/>
            <a:ext cx="4086225" cy="2028825"/>
          </a:xfrm>
          <a:prstGeom prst="rect">
            <a:avLst/>
          </a:prstGeom>
        </p:spPr>
      </p:pic>
      <p:cxnSp>
        <p:nvCxnSpPr>
          <p:cNvPr id="3" name="Rak pilkoppling 2"/>
          <p:cNvCxnSpPr/>
          <p:nvPr/>
        </p:nvCxnSpPr>
        <p:spPr>
          <a:xfrm>
            <a:off x="2092177" y="4653136"/>
            <a:ext cx="3600400" cy="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ruta 6"/>
          <p:cNvSpPr txBox="1"/>
          <p:nvPr/>
        </p:nvSpPr>
        <p:spPr>
          <a:xfrm>
            <a:off x="2798688" y="471485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Isens rörelseriktning</a:t>
            </a: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402" y="3855916"/>
            <a:ext cx="3686175" cy="371475"/>
          </a:xfrm>
          <a:prstGeom prst="rect">
            <a:avLst/>
          </a:prstGeom>
        </p:spPr>
      </p:pic>
      <p:sp>
        <p:nvSpPr>
          <p:cNvPr id="9" name="textruta 8"/>
          <p:cNvSpPr txBox="1"/>
          <p:nvPr/>
        </p:nvSpPr>
        <p:spPr>
          <a:xfrm>
            <a:off x="6039754" y="2909283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Ytmorän</a:t>
            </a:r>
          </a:p>
        </p:txBody>
      </p:sp>
      <p:sp>
        <p:nvSpPr>
          <p:cNvPr id="12" name="textruta 11"/>
          <p:cNvSpPr txBox="1"/>
          <p:nvPr/>
        </p:nvSpPr>
        <p:spPr>
          <a:xfrm>
            <a:off x="6039754" y="337205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Bottenmorän</a:t>
            </a:r>
          </a:p>
        </p:txBody>
      </p:sp>
      <p:sp>
        <p:nvSpPr>
          <p:cNvPr id="13" name="Rubrik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sv-SE" kern="0" dirty="0"/>
              <a:t>Moränavlagring vid landiskanten</a:t>
            </a:r>
          </a:p>
        </p:txBody>
      </p:sp>
      <p:sp>
        <p:nvSpPr>
          <p:cNvPr id="10" name="textruta 9"/>
          <p:cNvSpPr txBox="1"/>
          <p:nvPr/>
        </p:nvSpPr>
        <p:spPr>
          <a:xfrm>
            <a:off x="1547664" y="5301208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Inlandsisen transporterar material från norr till söder.</a:t>
            </a:r>
          </a:p>
        </p:txBody>
      </p:sp>
    </p:spTree>
    <p:extLst>
      <p:ext uri="{BB962C8B-B14F-4D97-AF65-F5344CB8AC3E}">
        <p14:creationId xmlns:p14="http://schemas.microsoft.com/office/powerpoint/2010/main" val="57003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154" y="-3865"/>
            <a:ext cx="5174218" cy="6861865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5940152" y="1556792"/>
            <a:ext cx="2123372" cy="1754326"/>
          </a:xfrm>
          <a:prstGeom prst="rect">
            <a:avLst/>
          </a:prstGeom>
          <a:solidFill>
            <a:srgbClr val="97FFA4"/>
          </a:solidFill>
        </p:spPr>
        <p:txBody>
          <a:bodyPr wrap="square" rtlCol="0">
            <a:spAutoFit/>
          </a:bodyPr>
          <a:lstStyle/>
          <a:p>
            <a:endParaRPr lang="sv-SE" dirty="0"/>
          </a:p>
          <a:p>
            <a:r>
              <a:rPr lang="sv-SE" dirty="0"/>
              <a:t>Basisk bergart bestående av kalciumkarbonat. </a:t>
            </a:r>
          </a:p>
          <a:p>
            <a:endParaRPr lang="sv-SE" dirty="0"/>
          </a:p>
          <a:p>
            <a:endParaRPr lang="sv-SE" dirty="0"/>
          </a:p>
        </p:txBody>
      </p:sp>
      <p:cxnSp>
        <p:nvCxnSpPr>
          <p:cNvPr id="5" name="Rak pilkoppling 4"/>
          <p:cNvCxnSpPr>
            <a:stCxn id="3" idx="1"/>
          </p:cNvCxnSpPr>
          <p:nvPr/>
        </p:nvCxnSpPr>
        <p:spPr>
          <a:xfrm flipH="1" flipV="1">
            <a:off x="3347864" y="836712"/>
            <a:ext cx="2592288" cy="1597243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 6"/>
          <p:cNvSpPr/>
          <p:nvPr/>
        </p:nvSpPr>
        <p:spPr>
          <a:xfrm>
            <a:off x="2195736" y="3311118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Ellips 13"/>
          <p:cNvSpPr/>
          <p:nvPr/>
        </p:nvSpPr>
        <p:spPr>
          <a:xfrm>
            <a:off x="2915989" y="2339010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/>
          <p:cNvSpPr/>
          <p:nvPr/>
        </p:nvSpPr>
        <p:spPr>
          <a:xfrm>
            <a:off x="1907877" y="2283040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Ellips 15"/>
          <p:cNvSpPr/>
          <p:nvPr/>
        </p:nvSpPr>
        <p:spPr>
          <a:xfrm>
            <a:off x="2165648" y="4007013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Ellips 16"/>
          <p:cNvSpPr/>
          <p:nvPr/>
        </p:nvSpPr>
        <p:spPr>
          <a:xfrm>
            <a:off x="2777889" y="3851686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Ellips 17"/>
          <p:cNvSpPr/>
          <p:nvPr/>
        </p:nvSpPr>
        <p:spPr>
          <a:xfrm>
            <a:off x="1969741" y="3701360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Ellips 18"/>
          <p:cNvSpPr/>
          <p:nvPr/>
        </p:nvSpPr>
        <p:spPr>
          <a:xfrm>
            <a:off x="2597283" y="4100660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Ellips 19"/>
          <p:cNvSpPr/>
          <p:nvPr/>
        </p:nvSpPr>
        <p:spPr>
          <a:xfrm>
            <a:off x="3262536" y="4377918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Ellips 20"/>
          <p:cNvSpPr/>
          <p:nvPr/>
        </p:nvSpPr>
        <p:spPr>
          <a:xfrm>
            <a:off x="3239852" y="2787991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Ellips 21"/>
          <p:cNvSpPr/>
          <p:nvPr/>
        </p:nvSpPr>
        <p:spPr>
          <a:xfrm>
            <a:off x="1583668" y="3331043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Ellips 22"/>
          <p:cNvSpPr/>
          <p:nvPr/>
        </p:nvSpPr>
        <p:spPr>
          <a:xfrm>
            <a:off x="1074423" y="4769928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Ellips 23"/>
          <p:cNvSpPr/>
          <p:nvPr/>
        </p:nvSpPr>
        <p:spPr>
          <a:xfrm>
            <a:off x="3872136" y="4987518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Ellips 24"/>
          <p:cNvSpPr/>
          <p:nvPr/>
        </p:nvSpPr>
        <p:spPr>
          <a:xfrm>
            <a:off x="4113312" y="4241251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Ellips 25"/>
          <p:cNvSpPr/>
          <p:nvPr/>
        </p:nvSpPr>
        <p:spPr>
          <a:xfrm>
            <a:off x="3021360" y="5707226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Ellips 26"/>
          <p:cNvSpPr/>
          <p:nvPr/>
        </p:nvSpPr>
        <p:spPr>
          <a:xfrm>
            <a:off x="1850654" y="3144267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err="1"/>
              <a:t>vv</a:t>
            </a:r>
            <a:endParaRPr lang="sv-SE" dirty="0"/>
          </a:p>
        </p:txBody>
      </p:sp>
      <p:sp>
        <p:nvSpPr>
          <p:cNvPr id="28" name="Ellips 27"/>
          <p:cNvSpPr/>
          <p:nvPr/>
        </p:nvSpPr>
        <p:spPr>
          <a:xfrm>
            <a:off x="4481736" y="5597118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Ellips 28"/>
          <p:cNvSpPr/>
          <p:nvPr/>
        </p:nvSpPr>
        <p:spPr>
          <a:xfrm>
            <a:off x="1905049" y="2787991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0" name="Ellips 29"/>
          <p:cNvSpPr/>
          <p:nvPr/>
        </p:nvSpPr>
        <p:spPr>
          <a:xfrm>
            <a:off x="3236404" y="3266780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1" name="Ellips 30"/>
          <p:cNvSpPr/>
          <p:nvPr/>
        </p:nvSpPr>
        <p:spPr>
          <a:xfrm>
            <a:off x="3923928" y="2888574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Ellips 31"/>
          <p:cNvSpPr/>
          <p:nvPr/>
        </p:nvSpPr>
        <p:spPr>
          <a:xfrm>
            <a:off x="1917792" y="4627904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Ellips 32"/>
          <p:cNvSpPr/>
          <p:nvPr/>
        </p:nvSpPr>
        <p:spPr>
          <a:xfrm>
            <a:off x="1619089" y="5254828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4" name="Ellips 33"/>
          <p:cNvSpPr/>
          <p:nvPr/>
        </p:nvSpPr>
        <p:spPr>
          <a:xfrm>
            <a:off x="1583668" y="3998363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Ellips 34"/>
          <p:cNvSpPr/>
          <p:nvPr/>
        </p:nvSpPr>
        <p:spPr>
          <a:xfrm>
            <a:off x="2447764" y="2758668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Ellips 35"/>
          <p:cNvSpPr/>
          <p:nvPr/>
        </p:nvSpPr>
        <p:spPr>
          <a:xfrm>
            <a:off x="3634234" y="3730701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" name="Ellips 36"/>
          <p:cNvSpPr/>
          <p:nvPr/>
        </p:nvSpPr>
        <p:spPr>
          <a:xfrm>
            <a:off x="2931343" y="4684511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Ellips 37"/>
          <p:cNvSpPr/>
          <p:nvPr/>
        </p:nvSpPr>
        <p:spPr>
          <a:xfrm>
            <a:off x="2603612" y="3334055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9" name="Ellips 38"/>
          <p:cNvSpPr/>
          <p:nvPr/>
        </p:nvSpPr>
        <p:spPr>
          <a:xfrm>
            <a:off x="2060277" y="2435440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0" name="Ellips 39"/>
          <p:cNvSpPr/>
          <p:nvPr/>
        </p:nvSpPr>
        <p:spPr>
          <a:xfrm>
            <a:off x="2282701" y="2816440"/>
            <a:ext cx="129059" cy="22860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1" name="Ellips 40"/>
          <p:cNvSpPr/>
          <p:nvPr/>
        </p:nvSpPr>
        <p:spPr>
          <a:xfrm>
            <a:off x="2494980" y="2587840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2" name="Ellips 41"/>
          <p:cNvSpPr/>
          <p:nvPr/>
        </p:nvSpPr>
        <p:spPr>
          <a:xfrm>
            <a:off x="2831648" y="2778950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3" name="Ellips 42"/>
          <p:cNvSpPr/>
          <p:nvPr/>
        </p:nvSpPr>
        <p:spPr>
          <a:xfrm>
            <a:off x="2669877" y="3045040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Ellips 43"/>
          <p:cNvSpPr/>
          <p:nvPr/>
        </p:nvSpPr>
        <p:spPr>
          <a:xfrm>
            <a:off x="2822277" y="3197440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Ellips 44"/>
          <p:cNvSpPr/>
          <p:nvPr/>
        </p:nvSpPr>
        <p:spPr>
          <a:xfrm>
            <a:off x="3074789" y="2927118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Ellips 45"/>
          <p:cNvSpPr/>
          <p:nvPr/>
        </p:nvSpPr>
        <p:spPr>
          <a:xfrm>
            <a:off x="3127077" y="3502240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" name="Ellips 46"/>
          <p:cNvSpPr/>
          <p:nvPr/>
        </p:nvSpPr>
        <p:spPr>
          <a:xfrm>
            <a:off x="3525589" y="3054431"/>
            <a:ext cx="216024" cy="189890"/>
          </a:xfrm>
          <a:prstGeom prst="ellipse">
            <a:avLst/>
          </a:prstGeom>
          <a:solidFill>
            <a:srgbClr val="97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Ellips 5"/>
          <p:cNvSpPr/>
          <p:nvPr/>
        </p:nvSpPr>
        <p:spPr>
          <a:xfrm>
            <a:off x="-756592" y="-11188624"/>
            <a:ext cx="7056784" cy="111886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548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0.00782 1.27361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6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6" grpId="0" animBg="1"/>
      <p:bldP spid="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608" y="620688"/>
            <a:ext cx="5472608" cy="5328592"/>
          </a:xfrm>
          <a:prstGeom prst="rect">
            <a:avLst/>
          </a:prstGeom>
        </p:spPr>
      </p:pic>
      <p:sp>
        <p:nvSpPr>
          <p:cNvPr id="9" name="textruta 8"/>
          <p:cNvSpPr txBox="1"/>
          <p:nvPr/>
        </p:nvSpPr>
        <p:spPr>
          <a:xfrm>
            <a:off x="251520" y="150964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Hur påverkas vattnets hårdhet i ytligt liggande grundvatten?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6660232" y="6381328"/>
            <a:ext cx="603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© Sveriges geologiska undersökning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https://apps.sgu.se/geokartan/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56630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608" y="620688"/>
            <a:ext cx="5472608" cy="5328592"/>
          </a:xfrm>
          <a:prstGeom prst="rect">
            <a:avLst/>
          </a:prstGeom>
        </p:spPr>
      </p:pic>
      <p:cxnSp>
        <p:nvCxnSpPr>
          <p:cNvPr id="4" name="Rak pilkoppling 3"/>
          <p:cNvCxnSpPr/>
          <p:nvPr/>
        </p:nvCxnSpPr>
        <p:spPr>
          <a:xfrm>
            <a:off x="6948264" y="819605"/>
            <a:ext cx="0" cy="504056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ruta 6"/>
          <p:cNvSpPr txBox="1"/>
          <p:nvPr/>
        </p:nvSpPr>
        <p:spPr>
          <a:xfrm rot="5400000">
            <a:off x="5040053" y="324433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Inslaget av kalksten i jordarterna minskar</a:t>
            </a:r>
          </a:p>
        </p:txBody>
      </p:sp>
      <p:cxnSp>
        <p:nvCxnSpPr>
          <p:cNvPr id="8" name="Rak pilkoppling 7"/>
          <p:cNvCxnSpPr/>
          <p:nvPr/>
        </p:nvCxnSpPr>
        <p:spPr>
          <a:xfrm flipH="1">
            <a:off x="1475656" y="6165304"/>
            <a:ext cx="4353872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ruta 9"/>
          <p:cNvSpPr txBox="1"/>
          <p:nvPr/>
        </p:nvSpPr>
        <p:spPr>
          <a:xfrm>
            <a:off x="1655677" y="6378670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Inslaget av kalksten i jordarterna minskar</a:t>
            </a:r>
          </a:p>
        </p:txBody>
      </p:sp>
      <p:sp>
        <p:nvSpPr>
          <p:cNvPr id="9" name="textruta 8"/>
          <p:cNvSpPr txBox="1"/>
          <p:nvPr/>
        </p:nvSpPr>
        <p:spPr>
          <a:xfrm>
            <a:off x="251520" y="150964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Hur påverkas vattnets hårdhet i ytligt liggande grundvatten?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6660232" y="6381328"/>
            <a:ext cx="603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© Sveriges geologiska undersökning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https://apps.sgu.se/geokartan/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907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D483DF-4991-470F-B26F-807845463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Vatten &amp; Kalksten CaCO</a:t>
            </a:r>
            <a:r>
              <a:rPr lang="sv-SE" baseline="-25000" dirty="0"/>
              <a:t>3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2A92C8-FED0-4E5D-9C3E-8B940921D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25963"/>
          </a:xfrm>
        </p:spPr>
        <p:txBody>
          <a:bodyPr/>
          <a:lstStyle/>
          <a:p>
            <a:pPr marL="0" indent="0">
              <a:buNone/>
            </a:pPr>
            <a:r>
              <a:rPr lang="sv-SE" dirty="0" err="1"/>
              <a:t>Jämvikter</a:t>
            </a:r>
            <a:r>
              <a:rPr lang="sv-SE" dirty="0"/>
              <a:t> – hur frigörs kalciumjonerna?</a:t>
            </a:r>
          </a:p>
          <a:p>
            <a:r>
              <a:rPr lang="sv-SE" dirty="0"/>
              <a:t>CaCO</a:t>
            </a:r>
            <a:r>
              <a:rPr lang="sv-SE" baseline="-25000" dirty="0"/>
              <a:t>3</a:t>
            </a:r>
            <a:r>
              <a:rPr lang="en-US" b="1" dirty="0"/>
              <a:t> </a:t>
            </a:r>
            <a:r>
              <a:rPr lang="en-US" dirty="0"/>
              <a:t>(s) +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="1" dirty="0"/>
              <a:t> ⇌</a:t>
            </a:r>
            <a:r>
              <a:rPr lang="sv-SE" dirty="0"/>
              <a:t> Ca</a:t>
            </a:r>
            <a:r>
              <a:rPr lang="sv-SE" baseline="30000" dirty="0"/>
              <a:t>2+</a:t>
            </a:r>
            <a:r>
              <a:rPr lang="sv-SE" dirty="0"/>
              <a:t>(</a:t>
            </a:r>
            <a:r>
              <a:rPr lang="sv-SE" dirty="0" err="1"/>
              <a:t>aq</a:t>
            </a:r>
            <a:r>
              <a:rPr lang="sv-SE" dirty="0"/>
              <a:t>) + CO</a:t>
            </a:r>
            <a:r>
              <a:rPr lang="sv-SE" baseline="-25000" dirty="0"/>
              <a:t>3</a:t>
            </a:r>
            <a:r>
              <a:rPr lang="sv-SE" baseline="30000" dirty="0"/>
              <a:t>2-</a:t>
            </a:r>
            <a:r>
              <a:rPr lang="sv-SE" dirty="0"/>
              <a:t>(</a:t>
            </a:r>
            <a:r>
              <a:rPr lang="sv-SE" dirty="0" err="1"/>
              <a:t>aq</a:t>
            </a:r>
            <a:r>
              <a:rPr lang="sv-SE" dirty="0"/>
              <a:t>) </a:t>
            </a:r>
          </a:p>
          <a:p>
            <a:r>
              <a:rPr lang="sv-SE" dirty="0"/>
              <a:t>CO</a:t>
            </a:r>
            <a:r>
              <a:rPr lang="sv-SE" baseline="-25000" dirty="0"/>
              <a:t>3</a:t>
            </a:r>
            <a:r>
              <a:rPr lang="sv-SE" baseline="30000" dirty="0"/>
              <a:t>2-</a:t>
            </a:r>
            <a:r>
              <a:rPr lang="sv-SE" dirty="0"/>
              <a:t> +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="1" dirty="0"/>
              <a:t> ⇌ </a:t>
            </a:r>
            <a:r>
              <a:rPr lang="sv-SE" dirty="0"/>
              <a:t>HCO</a:t>
            </a:r>
            <a:r>
              <a:rPr lang="sv-SE" baseline="-25000" dirty="0"/>
              <a:t>3</a:t>
            </a:r>
            <a:r>
              <a:rPr lang="sv-SE" baseline="30000" dirty="0"/>
              <a:t>-</a:t>
            </a:r>
            <a:r>
              <a:rPr lang="en-US" dirty="0"/>
              <a:t> + OH</a:t>
            </a:r>
            <a:r>
              <a:rPr lang="en-US" baseline="30000" dirty="0"/>
              <a:t>-</a:t>
            </a:r>
            <a:endParaRPr lang="sv-SE" baseline="30000" dirty="0"/>
          </a:p>
          <a:p>
            <a:r>
              <a:rPr lang="sv-SE" dirty="0"/>
              <a:t>HCO</a:t>
            </a:r>
            <a:r>
              <a:rPr lang="sv-SE" baseline="-25000" dirty="0"/>
              <a:t>3</a:t>
            </a:r>
            <a:r>
              <a:rPr lang="sv-SE" baseline="30000" dirty="0"/>
              <a:t>-</a:t>
            </a:r>
            <a:r>
              <a:rPr lang="en-US" dirty="0"/>
              <a:t> + H</a:t>
            </a:r>
            <a:r>
              <a:rPr lang="en-US" baseline="30000" dirty="0"/>
              <a:t>+</a:t>
            </a:r>
            <a:r>
              <a:rPr lang="en-US" dirty="0"/>
              <a:t> </a:t>
            </a:r>
            <a:r>
              <a:rPr lang="en-US" b="1" dirty="0"/>
              <a:t>⇌ </a:t>
            </a:r>
            <a:r>
              <a:rPr lang="sv-SE" dirty="0"/>
              <a:t>H</a:t>
            </a:r>
            <a:r>
              <a:rPr lang="en-US" baseline="-25000" dirty="0"/>
              <a:t>2</a:t>
            </a:r>
            <a:r>
              <a:rPr lang="sv-SE" dirty="0"/>
              <a:t>CO</a:t>
            </a:r>
            <a:r>
              <a:rPr lang="sv-SE" baseline="-25000" dirty="0"/>
              <a:t>3 </a:t>
            </a:r>
          </a:p>
          <a:p>
            <a:r>
              <a:rPr lang="sv-SE" dirty="0"/>
              <a:t>H</a:t>
            </a:r>
            <a:r>
              <a:rPr lang="en-US" baseline="-25000" dirty="0"/>
              <a:t>2</a:t>
            </a:r>
            <a:r>
              <a:rPr lang="sv-SE" dirty="0"/>
              <a:t>CO</a:t>
            </a:r>
            <a:r>
              <a:rPr lang="sv-SE" baseline="-25000" dirty="0"/>
              <a:t>3</a:t>
            </a:r>
            <a:r>
              <a:rPr lang="en-US" b="1" dirty="0"/>
              <a:t> ⇌ </a:t>
            </a:r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 (g) +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endParaRPr lang="sv-SE" baseline="-25000" dirty="0"/>
          </a:p>
        </p:txBody>
      </p:sp>
    </p:spTree>
    <p:extLst>
      <p:ext uri="{BB962C8B-B14F-4D97-AF65-F5344CB8AC3E}">
        <p14:creationId xmlns:p14="http://schemas.microsoft.com/office/powerpoint/2010/main" val="54703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-180528" y="-323019"/>
            <a:ext cx="9001000" cy="1711350"/>
          </a:xfrm>
        </p:spPr>
        <p:txBody>
          <a:bodyPr/>
          <a:lstStyle/>
          <a:p>
            <a:r>
              <a:rPr lang="sv-SE" sz="3600" dirty="0"/>
              <a:t>Var kommer vårt vatten ifrån i Uppsala?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05172" y="914400"/>
            <a:ext cx="8229600" cy="2404864"/>
          </a:xfrm>
        </p:spPr>
        <p:txBody>
          <a:bodyPr/>
          <a:lstStyle/>
          <a:p>
            <a:r>
              <a:rPr lang="sv-SE" sz="1800" dirty="0">
                <a:hlinkClick r:id="rId3"/>
              </a:rPr>
              <a:t>https://youtu.be/BpOi9Qg7Opg</a:t>
            </a:r>
            <a:endParaRPr lang="sv-SE" sz="1000" dirty="0"/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 bwMode="auto">
          <a:xfrm>
            <a:off x="454999" y="3284984"/>
            <a:ext cx="8229600" cy="24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sv-SE" kern="0" dirty="0"/>
          </a:p>
        </p:txBody>
      </p:sp>
      <p:pic>
        <p:nvPicPr>
          <p:cNvPr id="7" name="Onlinemedia 6" descr="VarifrÃ¥n kommer dricksvattnet pÃ¥ Katte">
            <a:hlinkClick r:id="" action="ppaction://media"/>
            <a:extLst>
              <a:ext uri="{FF2B5EF4-FFF2-40B4-BE49-F238E27FC236}">
                <a16:creationId xmlns:a16="http://schemas.microsoft.com/office/drawing/2014/main" id="{832B0718-C44A-A44D-9E4C-E7FF7B847A6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700808"/>
            <a:ext cx="9168341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4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8523CA-D081-A84A-8DDF-52A04660A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Dricksvattenkällor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0EDAB29-1DB3-5649-8B03-FAAEB7A7A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Egen brunn/kommunalt?</a:t>
            </a:r>
          </a:p>
          <a:p>
            <a:r>
              <a:rPr lang="sv-SE" dirty="0"/>
              <a:t>Ytvatten?</a:t>
            </a:r>
          </a:p>
          <a:p>
            <a:r>
              <a:rPr lang="sv-SE" dirty="0"/>
              <a:t>Grundvatten?</a:t>
            </a:r>
          </a:p>
        </p:txBody>
      </p:sp>
    </p:spTree>
    <p:extLst>
      <p:ext uri="{BB962C8B-B14F-4D97-AF65-F5344CB8AC3E}">
        <p14:creationId xmlns:p14="http://schemas.microsoft.com/office/powerpoint/2010/main" val="14982502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/>
          <a:lstStyle/>
          <a:p>
            <a:r>
              <a:rPr lang="sv-SE" dirty="0"/>
              <a:t>Hur vet vi vad som finns i vattnet?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v-SE" sz="4000" dirty="0"/>
              <a:t>Provtagning &amp; analytisk kemi</a:t>
            </a:r>
          </a:p>
          <a:p>
            <a:pPr marL="742950" indent="-742950">
              <a:buFont typeface="+mj-lt"/>
              <a:buAutoNum type="arabicPeriod"/>
            </a:pPr>
            <a:r>
              <a:rPr lang="sv-SE" b="1" dirty="0"/>
              <a:t>Kvalitativ analys</a:t>
            </a:r>
            <a:r>
              <a:rPr lang="sv-SE" dirty="0"/>
              <a:t/>
            </a:r>
            <a:br>
              <a:rPr lang="sv-SE" dirty="0"/>
            </a:br>
            <a:r>
              <a:rPr lang="sv-SE" dirty="0"/>
              <a:t>Vilka ämnen finns?</a:t>
            </a:r>
          </a:p>
          <a:p>
            <a:pPr marL="742950" indent="-742950">
              <a:buFont typeface="+mj-lt"/>
              <a:buAutoNum type="arabicPeriod"/>
            </a:pPr>
            <a:r>
              <a:rPr lang="sv-SE" b="1" dirty="0"/>
              <a:t>Kvantitativ analys</a:t>
            </a:r>
            <a:r>
              <a:rPr lang="sv-SE" dirty="0"/>
              <a:t/>
            </a:r>
            <a:br>
              <a:rPr lang="sv-SE" dirty="0"/>
            </a:br>
            <a:r>
              <a:rPr lang="sv-SE" dirty="0"/>
              <a:t>Hur mycket av olika ämnen finns?</a:t>
            </a:r>
          </a:p>
        </p:txBody>
      </p:sp>
    </p:spTree>
    <p:extLst>
      <p:ext uri="{BB962C8B-B14F-4D97-AF65-F5344CB8AC3E}">
        <p14:creationId xmlns:p14="http://schemas.microsoft.com/office/powerpoint/2010/main" val="90906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 ska mäta vattnets hårdhet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0"/>
            <a:ext cx="325070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Ca/Mg-joner</a:t>
            </a:r>
          </a:p>
          <a:p>
            <a:pPr marL="0" indent="0">
              <a:buNone/>
            </a:pPr>
            <a:r>
              <a:rPr lang="sv-SE" dirty="0"/>
              <a:t>Dricksvatten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286" y="1783555"/>
            <a:ext cx="2457417" cy="4399806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>
            <a:off x="6012160" y="255009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EDTA 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6003449" y="4941168"/>
            <a:ext cx="2980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Dricksvatten med indikator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3563888" y="6188268"/>
            <a:ext cx="39917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https://commons.wikimedia.org/wiki/File:Syrabas-titrering.svg</a:t>
            </a:r>
          </a:p>
        </p:txBody>
      </p:sp>
    </p:spTree>
    <p:extLst>
      <p:ext uri="{BB962C8B-B14F-4D97-AF65-F5344CB8AC3E}">
        <p14:creationId xmlns:p14="http://schemas.microsoft.com/office/powerpoint/2010/main" val="34853925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Undersökning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124744"/>
            <a:ext cx="8507288" cy="5472608"/>
          </a:xfrm>
        </p:spPr>
        <p:txBody>
          <a:bodyPr>
            <a:normAutofit/>
          </a:bodyPr>
          <a:lstStyle/>
          <a:p>
            <a:endParaRPr lang="sv-SE" sz="2800" dirty="0"/>
          </a:p>
          <a:p>
            <a:r>
              <a:rPr lang="sv-SE" sz="2800" dirty="0"/>
              <a:t>En jämförande undersökning:</a:t>
            </a:r>
            <a:br>
              <a:rPr lang="sv-SE" sz="2800" dirty="0"/>
            </a:br>
            <a:r>
              <a:rPr lang="sv-SE" sz="2400" dirty="0"/>
              <a:t>”</a:t>
            </a:r>
            <a:r>
              <a:rPr lang="sv-SE" sz="2400" i="1" dirty="0"/>
              <a:t>Är det någon skillnad i hårdhet mellan vatten från plats X och Y?”</a:t>
            </a:r>
          </a:p>
          <a:p>
            <a:r>
              <a:rPr lang="sv-SE" sz="2800" dirty="0"/>
              <a:t>Grupper om 3 personer – rapport skrivs enskilt</a:t>
            </a:r>
          </a:p>
          <a:p>
            <a:r>
              <a:rPr lang="sv-SE" sz="2800" b="1" dirty="0"/>
              <a:t>LÄXA: Ta reda på vilket dricksvatten du kan skaffa fram till laborationstillfället. </a:t>
            </a:r>
          </a:p>
          <a:p>
            <a:pPr marL="0" indent="0">
              <a:buNone/>
            </a:pPr>
            <a:r>
              <a:rPr lang="sv-SE" sz="2800" b="1" dirty="0"/>
              <a:t>	</a:t>
            </a:r>
            <a:r>
              <a:rPr lang="sv-SE" sz="2800" dirty="0"/>
              <a:t>Vad har ni för vatten hemma? 	Kommunalt/egen brunn? Sommarstuga? Finns 	det någon annan plats du kan ta vatten ifrån?</a:t>
            </a:r>
          </a:p>
        </p:txBody>
      </p:sp>
    </p:spTree>
    <p:extLst>
      <p:ext uri="{BB962C8B-B14F-4D97-AF65-F5344CB8AC3E}">
        <p14:creationId xmlns:p14="http://schemas.microsoft.com/office/powerpoint/2010/main" val="79623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tandardformgivning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1057</TotalTime>
  <Words>713</Words>
  <Application>Microsoft Office PowerPoint</Application>
  <PresentationFormat>Bildspel på skärmen (4:3)</PresentationFormat>
  <Paragraphs>136</Paragraphs>
  <Slides>26</Slides>
  <Notes>8</Notes>
  <HiddenSlides>0</HiddenSlides>
  <MMClips>1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26</vt:i4>
      </vt:variant>
    </vt:vector>
  </HeadingPairs>
  <TitlesOfParts>
    <vt:vector size="29" baseType="lpstr">
      <vt:lpstr>Arial</vt:lpstr>
      <vt:lpstr>Calibri</vt:lpstr>
      <vt:lpstr>Standardformgivning</vt:lpstr>
      <vt:lpstr>Vattenanalysprojekt i Kemi 2</vt:lpstr>
      <vt:lpstr>Vad gör vi idag?</vt:lpstr>
      <vt:lpstr>Vattenprovsmakning</vt:lpstr>
      <vt:lpstr>Vilket vatten var vilket?</vt:lpstr>
      <vt:lpstr>Vilket vatten var vilket?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Vatten &amp; Kalksten CaCO3</vt:lpstr>
      <vt:lpstr>Var kommer vårt vatten ifrån i Uppsala?</vt:lpstr>
      <vt:lpstr>Dricksvattenkällor</vt:lpstr>
      <vt:lpstr>Hur vet vi vad som finns i vattnet?</vt:lpstr>
      <vt:lpstr>Vi ska mäta vattnets hårdhet</vt:lpstr>
      <vt:lpstr>Undersökning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Skogen</dc:title>
  <dc:creator>pers</dc:creator>
  <cp:lastModifiedBy>Löfgren Robin</cp:lastModifiedBy>
  <cp:revision>93</cp:revision>
  <dcterms:created xsi:type="dcterms:W3CDTF">2007-11-06T09:51:07Z</dcterms:created>
  <dcterms:modified xsi:type="dcterms:W3CDTF">2020-06-16T11:44:35Z</dcterms:modified>
</cp:coreProperties>
</file>