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11" r:id="rId2"/>
    <p:sldId id="310" r:id="rId3"/>
    <p:sldId id="271" r:id="rId4"/>
    <p:sldId id="312" r:id="rId5"/>
    <p:sldId id="272" r:id="rId6"/>
    <p:sldId id="313" r:id="rId7"/>
    <p:sldId id="316" r:id="rId8"/>
    <p:sldId id="314" r:id="rId9"/>
    <p:sldId id="315" r:id="rId10"/>
    <p:sldId id="318" r:id="rId11"/>
    <p:sldId id="308" r:id="rId12"/>
    <p:sldId id="307" r:id="rId13"/>
    <p:sldId id="317" r:id="rId14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öfgren Robin" initials="LR" lastIdx="1" clrIdx="0">
    <p:extLst>
      <p:ext uri="{19B8F6BF-5375-455C-9EA6-DF929625EA0E}">
        <p15:presenceInfo xmlns:p15="http://schemas.microsoft.com/office/powerpoint/2012/main" userId="S-1-5-21-1292428093-484763869-839522115-1583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1152" autoAdjust="0"/>
  </p:normalViewPr>
  <p:slideViewPr>
    <p:cSldViewPr>
      <p:cViewPr varScale="1">
        <p:scale>
          <a:sx n="67" d="100"/>
          <a:sy n="67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F5CEB-433C-4129-8A06-47448ADA3651}" type="datetimeFigureOut">
              <a:rPr lang="sv-SE" smtClean="0"/>
              <a:t>2020-06-16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6F3C3-2DD3-4C72-9110-7E65383516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4448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en.wikipedia.org/wiki/File:Eriochrome_Black_T_indicator_color_change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WB9hWmQhFw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55575" y="2740431"/>
            <a:ext cx="8229600" cy="1143000"/>
          </a:xfrm>
        </p:spPr>
        <p:txBody>
          <a:bodyPr/>
          <a:lstStyle/>
          <a:p>
            <a:r>
              <a:rPr lang="sv-SE" dirty="0"/>
              <a:t>Vattenanalysprojektet</a:t>
            </a:r>
          </a:p>
        </p:txBody>
      </p:sp>
      <p:sp>
        <p:nvSpPr>
          <p:cNvPr id="4" name="AutoShape 2" descr="Bildresultat för vatten droppe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" name="Rektangel 5"/>
          <p:cNvSpPr/>
          <p:nvPr/>
        </p:nvSpPr>
        <p:spPr>
          <a:xfrm>
            <a:off x="2843808" y="6598455"/>
            <a:ext cx="641072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Foto: Sander van </a:t>
            </a:r>
            <a:r>
              <a:rPr lang="sv-SE" sz="1100" dirty="0" err="1">
                <a:solidFill>
                  <a:schemeClr val="bg1">
                    <a:lumMod val="65000"/>
                  </a:schemeClr>
                </a:solidFill>
              </a:rPr>
              <a:t>der</a:t>
            </a:r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sz="1100" dirty="0" err="1">
                <a:solidFill>
                  <a:schemeClr val="bg1">
                    <a:lumMod val="65000"/>
                  </a:schemeClr>
                </a:solidFill>
              </a:rPr>
              <a:t>Weld</a:t>
            </a:r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. https://en.wikipedia.org/wiki/Water#/media/File:Waterdrops_(4648726722).jpg</a:t>
            </a:r>
          </a:p>
        </p:txBody>
      </p:sp>
      <p:pic>
        <p:nvPicPr>
          <p:cNvPr id="8" name="Picture 4" descr="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4361835" cy="24535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ile:Waterdrops (464872672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312963"/>
            <a:ext cx="2190328" cy="32854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ruta 3"/>
          <p:cNvSpPr txBox="1"/>
          <p:nvPr/>
        </p:nvSpPr>
        <p:spPr>
          <a:xfrm>
            <a:off x="7298623" y="19372"/>
            <a:ext cx="18453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sv-SE" sz="1200" dirty="0"/>
              <a:t>Katedralskolan, Uppsala</a:t>
            </a:r>
          </a:p>
          <a:p>
            <a:pPr algn="ctr"/>
            <a:r>
              <a:rPr lang="sv-SE" sz="1200" dirty="0"/>
              <a:t>Via krc.su.se</a:t>
            </a:r>
          </a:p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0833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gjorde vi senast?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Hårdhet i vatten och hälsan</a:t>
            </a:r>
          </a:p>
          <a:p>
            <a:r>
              <a:rPr lang="sv-SE" dirty="0"/>
              <a:t>Tekniska aspekter</a:t>
            </a:r>
          </a:p>
          <a:p>
            <a:r>
              <a:rPr lang="sv-SE" dirty="0"/>
              <a:t>Formulerade frågeställning och hypotes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IDAG:</a:t>
            </a:r>
          </a:p>
          <a:p>
            <a:r>
              <a:rPr lang="sv-SE" dirty="0"/>
              <a:t>Komplexometrisk titrering, vad är det?</a:t>
            </a:r>
          </a:p>
          <a:p>
            <a:r>
              <a:rPr lang="sv-SE" dirty="0"/>
              <a:t>Demonstration av laborationen</a:t>
            </a:r>
          </a:p>
        </p:txBody>
      </p:sp>
    </p:spTree>
    <p:extLst>
      <p:ext uri="{BB962C8B-B14F-4D97-AF65-F5344CB8AC3E}">
        <p14:creationId xmlns:p14="http://schemas.microsoft.com/office/powerpoint/2010/main" val="425445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Komplexometrisk titrering med EDTA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2195736" y="4954606"/>
            <a:ext cx="591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EDTA = komplexbildare. Basisk lösning ger EDTA</a:t>
            </a:r>
            <a:r>
              <a:rPr lang="sv-SE" sz="2000" baseline="30000" dirty="0"/>
              <a:t>4-</a:t>
            </a:r>
            <a:endParaRPr lang="sv-SE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ktangel 2"/>
              <p:cNvSpPr/>
              <p:nvPr/>
            </p:nvSpPr>
            <p:spPr>
              <a:xfrm>
                <a:off x="4557712" y="3138512"/>
                <a:ext cx="27735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2800" i="1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sv-SE" sz="2800" dirty="0"/>
              </a:p>
            </p:txBody>
          </p:sp>
        </mc:Choice>
        <mc:Fallback xmlns="">
          <p:sp>
            <p:nvSpPr>
              <p:cNvPr id="3" name="Rektangel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712" y="3138512"/>
                <a:ext cx="277353" cy="523220"/>
              </a:xfrm>
              <a:prstGeom prst="rect">
                <a:avLst/>
              </a:prstGeom>
              <a:blipFill>
                <a:blip r:embed="rId2"/>
                <a:stretch>
                  <a:fillRect r="-3333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Bildobjekt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79" y="1921937"/>
            <a:ext cx="3633021" cy="2956371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1677" y="1887458"/>
            <a:ext cx="3552825" cy="2990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Komplexometrisk titrering med EDTA</a:t>
            </a:r>
          </a:p>
        </p:txBody>
      </p:sp>
      <p:pic>
        <p:nvPicPr>
          <p:cNvPr id="1028" name="Picture 4" descr="http://upload.wikimedia.org/wikipedia/commons/a/ae/Medt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538192"/>
            <a:ext cx="2071306" cy="2880320"/>
          </a:xfrm>
          <a:prstGeom prst="rect">
            <a:avLst/>
          </a:prstGeom>
          <a:noFill/>
        </p:spPr>
      </p:pic>
      <p:sp>
        <p:nvSpPr>
          <p:cNvPr id="6" name="textruta 5"/>
          <p:cNvSpPr txBox="1"/>
          <p:nvPr/>
        </p:nvSpPr>
        <p:spPr>
          <a:xfrm>
            <a:off x="4264923" y="2747519"/>
            <a:ext cx="1302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M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ruta 8"/>
              <p:cNvSpPr txBox="1"/>
              <p:nvPr/>
            </p:nvSpPr>
            <p:spPr>
              <a:xfrm>
                <a:off x="1259632" y="4648604"/>
                <a:ext cx="77768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2800" dirty="0"/>
                  <a:t>EDTA</a:t>
                </a:r>
                <a:r>
                  <a:rPr lang="sv-SE" sz="2800" baseline="30000" dirty="0"/>
                  <a:t>4-</a:t>
                </a:r>
                <a:r>
                  <a:rPr lang="sv-SE" sz="2800" dirty="0"/>
                  <a:t>	    +	  Ca</a:t>
                </a:r>
                <a:r>
                  <a:rPr lang="sv-SE" sz="2800" baseline="30000" dirty="0"/>
                  <a:t>2+</a:t>
                </a:r>
                <a:r>
                  <a:rPr lang="sv-SE" sz="2800" dirty="0"/>
                  <a:t>	 </a:t>
                </a:r>
                <a14:m>
                  <m:oMath xmlns:m="http://schemas.openxmlformats.org/officeDocument/2006/math">
                    <m:r>
                      <a:rPr lang="sv-SE" sz="2800" b="0" i="0" smtClean="0">
                        <a:latin typeface="Cambria Math" panose="02040503050406030204" pitchFamily="18" charset="0"/>
                      </a:rPr>
                      <m:t>         </m:t>
                    </m:r>
                    <m:r>
                      <a:rPr lang="sv-SE" sz="28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sv-SE" sz="2800" dirty="0">
                    <a:sym typeface="Wingdings" pitchFamily="2" charset="2"/>
                  </a:rPr>
                  <a:t>   	    CaEDTA</a:t>
                </a:r>
                <a:r>
                  <a:rPr lang="sv-SE" sz="2800" baseline="30000" dirty="0">
                    <a:sym typeface="Wingdings" pitchFamily="2" charset="2"/>
                  </a:rPr>
                  <a:t>2</a:t>
                </a:r>
                <a:r>
                  <a:rPr lang="sv-SE" sz="2800" baseline="30000" dirty="0"/>
                  <a:t>-</a:t>
                </a:r>
                <a:endParaRPr lang="sv-SE" sz="2800" dirty="0"/>
              </a:p>
            </p:txBody>
          </p:sp>
        </mc:Choice>
        <mc:Fallback xmlns="">
          <p:sp>
            <p:nvSpPr>
              <p:cNvPr id="9" name="textruta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4648604"/>
                <a:ext cx="7776864" cy="523220"/>
              </a:xfrm>
              <a:prstGeom prst="rect">
                <a:avLst/>
              </a:prstGeom>
              <a:blipFill>
                <a:blip r:embed="rId3"/>
                <a:stretch>
                  <a:fillRect l="-1647" t="-11765" b="-3411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ruta 11"/>
          <p:cNvSpPr txBox="1"/>
          <p:nvPr/>
        </p:nvSpPr>
        <p:spPr>
          <a:xfrm>
            <a:off x="638151" y="5635585"/>
            <a:ext cx="9019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Känd koncentration av EDTA</a:t>
            </a:r>
            <a:r>
              <a:rPr lang="sv-SE" sz="2400" baseline="30000" dirty="0"/>
              <a:t>4- </a:t>
            </a:r>
            <a:r>
              <a:rPr lang="sv-SE" sz="2400" dirty="0"/>
              <a:t>. Hur visa ekvivalenspunkten?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3380164" y="271847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b="1" dirty="0"/>
              <a:t>+</a:t>
            </a:r>
          </a:p>
        </p:txBody>
      </p:sp>
      <p:sp>
        <p:nvSpPr>
          <p:cNvPr id="5" name="textruta 4"/>
          <p:cNvSpPr txBox="1"/>
          <p:nvPr/>
        </p:nvSpPr>
        <p:spPr>
          <a:xfrm>
            <a:off x="3604154" y="3090696"/>
            <a:ext cx="1974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(tvåvärd </a:t>
            </a:r>
            <a:r>
              <a:rPr lang="sv-SE" dirty="0" err="1"/>
              <a:t>metalljon</a:t>
            </a:r>
            <a:r>
              <a:rPr lang="sv-SE" dirty="0"/>
              <a:t> ex. Ca2+, Mg2+)</a:t>
            </a:r>
          </a:p>
          <a:p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ruta 6"/>
              <p:cNvSpPr txBox="1"/>
              <p:nvPr/>
            </p:nvSpPr>
            <p:spPr>
              <a:xfrm>
                <a:off x="5692867" y="2754423"/>
                <a:ext cx="5677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2800" i="1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sv-SE" sz="2800" dirty="0"/>
              </a:p>
            </p:txBody>
          </p:sp>
        </mc:Choice>
        <mc:Fallback xmlns="">
          <p:sp>
            <p:nvSpPr>
              <p:cNvPr id="7" name="textruta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2867" y="2754423"/>
                <a:ext cx="56778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Bildobjekt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213" y="1902430"/>
            <a:ext cx="2646300" cy="222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88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22912" cy="1143000"/>
          </a:xfrm>
        </p:spPr>
        <p:txBody>
          <a:bodyPr/>
          <a:lstStyle/>
          <a:p>
            <a:r>
              <a:rPr lang="sv-SE" dirty="0" err="1"/>
              <a:t>Eriokromsvart</a:t>
            </a:r>
            <a:r>
              <a:rPr lang="sv-SE" dirty="0"/>
              <a:t> 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199" y="1600200"/>
            <a:ext cx="8597825" cy="4525963"/>
          </a:xfrm>
        </p:spPr>
        <p:txBody>
          <a:bodyPr>
            <a:normAutofit/>
          </a:bodyPr>
          <a:lstStyle/>
          <a:p>
            <a:r>
              <a:rPr lang="sv-SE" dirty="0"/>
              <a:t>Indikator – växlar färg:</a:t>
            </a:r>
          </a:p>
          <a:p>
            <a:r>
              <a:rPr lang="sv-SE" dirty="0"/>
              <a:t>Blå = </a:t>
            </a:r>
            <a:r>
              <a:rPr lang="sv-SE" dirty="0" err="1"/>
              <a:t>Eriokromsvart</a:t>
            </a:r>
            <a:r>
              <a:rPr lang="sv-SE" dirty="0"/>
              <a:t> T </a:t>
            </a:r>
            <a:r>
              <a:rPr lang="sv-SE" baseline="-25000" dirty="0"/>
              <a:t>(</a:t>
            </a:r>
            <a:r>
              <a:rPr lang="sv-SE" baseline="-25000" dirty="0" err="1"/>
              <a:t>aq</a:t>
            </a:r>
            <a:r>
              <a:rPr lang="sv-SE" baseline="-25000" dirty="0"/>
              <a:t>)</a:t>
            </a:r>
            <a:endParaRPr lang="sv-SE" dirty="0"/>
          </a:p>
          <a:p>
            <a:r>
              <a:rPr lang="sv-SE" dirty="0"/>
              <a:t>Röd = </a:t>
            </a:r>
            <a:r>
              <a:rPr lang="sv-SE" dirty="0" err="1"/>
              <a:t>Eriokromsvart</a:t>
            </a:r>
            <a:r>
              <a:rPr lang="sv-SE" dirty="0"/>
              <a:t> T </a:t>
            </a:r>
            <a:r>
              <a:rPr lang="sv-SE" baseline="-25000" dirty="0"/>
              <a:t>(</a:t>
            </a:r>
            <a:r>
              <a:rPr lang="sv-SE" baseline="-25000" dirty="0" err="1"/>
              <a:t>aq</a:t>
            </a:r>
            <a:r>
              <a:rPr lang="sv-SE" baseline="-25000" dirty="0"/>
              <a:t>)</a:t>
            </a:r>
            <a:r>
              <a:rPr lang="sv-SE" dirty="0"/>
              <a:t> + </a:t>
            </a:r>
            <a:r>
              <a:rPr lang="sv-SE" dirty="0" err="1"/>
              <a:t>metalljon</a:t>
            </a:r>
            <a:r>
              <a:rPr lang="sv-SE" dirty="0"/>
              <a:t> </a:t>
            </a:r>
            <a:r>
              <a:rPr lang="sv-SE" sz="2800" dirty="0"/>
              <a:t>(Ca</a:t>
            </a:r>
            <a:r>
              <a:rPr lang="sv-SE" sz="2800" baseline="30000" dirty="0"/>
              <a:t>2+</a:t>
            </a:r>
            <a:r>
              <a:rPr lang="sv-SE" sz="2800" dirty="0"/>
              <a:t>/Mg</a:t>
            </a:r>
            <a:r>
              <a:rPr lang="sv-SE" sz="2800" baseline="30000" dirty="0"/>
              <a:t>2+</a:t>
            </a:r>
            <a:r>
              <a:rPr lang="sv-SE" sz="2800" dirty="0"/>
              <a:t>) </a:t>
            </a:r>
            <a:endParaRPr lang="sv-SE" baseline="30000" dirty="0"/>
          </a:p>
          <a:p>
            <a:r>
              <a:rPr lang="sv-SE" dirty="0"/>
              <a:t>Vi börjar med RÖD och ska titrera till BLÅ…</a:t>
            </a:r>
          </a:p>
        </p:txBody>
      </p:sp>
      <p:pic>
        <p:nvPicPr>
          <p:cNvPr id="25602" name="Picture 2" descr="http://upload.wikimedia.org/wikipedia/commons/thumb/3/30/Eriochrome_Black_T_indicator_color_change.jpg/400px-Eriochrome_Black_T_indicator_color_chang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6682" y="4232322"/>
            <a:ext cx="3708342" cy="2364068"/>
          </a:xfrm>
          <a:prstGeom prst="rect">
            <a:avLst/>
          </a:prstGeom>
          <a:noFill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2077" y="0"/>
            <a:ext cx="3241923" cy="253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ruta 3"/>
          <p:cNvSpPr txBox="1"/>
          <p:nvPr/>
        </p:nvSpPr>
        <p:spPr>
          <a:xfrm>
            <a:off x="1730414" y="6596390"/>
            <a:ext cx="76993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Foto: </a:t>
            </a:r>
            <a:r>
              <a:rPr lang="sv-SE" sz="1100" dirty="0" err="1">
                <a:solidFill>
                  <a:schemeClr val="bg1">
                    <a:lumMod val="65000"/>
                  </a:schemeClr>
                </a:solidFill>
              </a:rPr>
              <a:t>LHcheM</a:t>
            </a:r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. https://en.wikipedia.org/wiki/Eriochrome_Black_T#/media/File:Eriochrome_Black_T_indicator_color_change.jpg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Så vad händer?</a:t>
            </a:r>
          </a:p>
        </p:txBody>
      </p:sp>
      <p:sp>
        <p:nvSpPr>
          <p:cNvPr id="6" name="Platshållare för innehåll 2"/>
          <p:cNvSpPr txBox="1">
            <a:spLocks/>
          </p:cNvSpPr>
          <p:nvPr/>
        </p:nvSpPr>
        <p:spPr>
          <a:xfrm>
            <a:off x="518600" y="108196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v-SE" sz="2800" dirty="0"/>
              <a:t>Steg 1: Dricksvatten + </a:t>
            </a:r>
            <a:r>
              <a:rPr lang="sv-SE" sz="2800" dirty="0" err="1"/>
              <a:t>ErioT</a:t>
            </a:r>
            <a:endParaRPr lang="sv-SE" sz="2800" dirty="0"/>
          </a:p>
        </p:txBody>
      </p:sp>
      <p:sp>
        <p:nvSpPr>
          <p:cNvPr id="9" name="Platshållare för innehåll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8929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Så vad händer?</a:t>
            </a:r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1259632" y="232347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v-SE" sz="2400" dirty="0"/>
              <a:t>  färglös	          blå		röd</a:t>
            </a:r>
          </a:p>
        </p:txBody>
      </p:sp>
      <p:sp>
        <p:nvSpPr>
          <p:cNvPr id="6" name="Platshållare för innehåll 2"/>
          <p:cNvSpPr txBox="1">
            <a:spLocks/>
          </p:cNvSpPr>
          <p:nvPr/>
        </p:nvSpPr>
        <p:spPr>
          <a:xfrm>
            <a:off x="518600" y="108196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v-SE" sz="2800" dirty="0"/>
              <a:t>Steg 1: Dricksvatten + </a:t>
            </a:r>
            <a:r>
              <a:rPr lang="sv-SE" sz="2800" dirty="0" err="1"/>
              <a:t>ErioT</a:t>
            </a:r>
            <a:endParaRPr lang="sv-SE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latshållare för innehåll 2"/>
              <p:cNvSpPr txBox="1">
                <a:spLocks/>
              </p:cNvSpPr>
              <p:nvPr/>
            </p:nvSpPr>
            <p:spPr>
              <a:xfrm>
                <a:off x="971600" y="1727305"/>
                <a:ext cx="11017223" cy="45259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:r>
                  <a:rPr lang="sv-SE" dirty="0"/>
                  <a:t>Ca</a:t>
                </a:r>
                <a:r>
                  <a:rPr lang="sv-SE" baseline="30000" dirty="0"/>
                  <a:t>2+</a:t>
                </a:r>
                <a:r>
                  <a:rPr lang="sv-SE" dirty="0"/>
                  <a:t>/Mg</a:t>
                </a:r>
                <a:r>
                  <a:rPr lang="sv-SE" baseline="30000" dirty="0"/>
                  <a:t>2+</a:t>
                </a:r>
                <a:r>
                  <a:rPr lang="sv-SE" dirty="0"/>
                  <a:t> </a:t>
                </a:r>
                <a:r>
                  <a:rPr lang="sv-SE" baseline="-25000" dirty="0"/>
                  <a:t>(</a:t>
                </a:r>
                <a:r>
                  <a:rPr lang="sv-SE" baseline="-25000" dirty="0" err="1"/>
                  <a:t>aq</a:t>
                </a:r>
                <a:r>
                  <a:rPr lang="sv-SE" baseline="-25000" dirty="0"/>
                  <a:t>)</a:t>
                </a:r>
                <a:r>
                  <a:rPr lang="sv-SE" dirty="0"/>
                  <a:t> + </a:t>
                </a:r>
                <a:r>
                  <a:rPr lang="sv-SE" dirty="0" err="1"/>
                  <a:t>ErioT</a:t>
                </a:r>
                <a:r>
                  <a:rPr lang="sv-SE" dirty="0"/>
                  <a:t> </a:t>
                </a:r>
                <a:r>
                  <a:rPr lang="sv-SE" baseline="-25000" dirty="0"/>
                  <a:t>(</a:t>
                </a:r>
                <a:r>
                  <a:rPr lang="sv-SE" baseline="-25000" dirty="0" err="1"/>
                  <a:t>aq</a:t>
                </a:r>
                <a:r>
                  <a:rPr lang="sv-SE" baseline="-25000" dirty="0"/>
                  <a:t>)</a:t>
                </a:r>
                <a:r>
                  <a:rPr lang="sv-SE" dirty="0"/>
                  <a:t>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sv-SE" dirty="0">
                    <a:sym typeface="Wingdings" pitchFamily="2" charset="2"/>
                  </a:rPr>
                  <a:t> </a:t>
                </a:r>
                <a:r>
                  <a:rPr lang="sv-SE" dirty="0" err="1">
                    <a:sym typeface="Wingdings" pitchFamily="2" charset="2"/>
                  </a:rPr>
                  <a:t>CaErioT</a:t>
                </a:r>
                <a:r>
                  <a:rPr lang="sv-SE" dirty="0">
                    <a:sym typeface="Wingdings" pitchFamily="2" charset="2"/>
                  </a:rPr>
                  <a:t> </a:t>
                </a:r>
                <a:r>
                  <a:rPr lang="sv-SE" baseline="-25000" dirty="0">
                    <a:sym typeface="Wingdings" pitchFamily="2" charset="2"/>
                  </a:rPr>
                  <a:t>(</a:t>
                </a:r>
                <a:r>
                  <a:rPr lang="sv-SE" baseline="-25000" dirty="0" err="1">
                    <a:sym typeface="Wingdings" pitchFamily="2" charset="2"/>
                  </a:rPr>
                  <a:t>aq</a:t>
                </a:r>
                <a:r>
                  <a:rPr lang="sv-SE" baseline="-25000" dirty="0">
                    <a:sym typeface="Wingdings" pitchFamily="2" charset="2"/>
                  </a:rPr>
                  <a:t>)</a:t>
                </a:r>
                <a:endParaRPr lang="sv-SE" dirty="0"/>
              </a:p>
            </p:txBody>
          </p:sp>
        </mc:Choice>
        <mc:Fallback xmlns="">
          <p:sp>
            <p:nvSpPr>
              <p:cNvPr id="7" name="Platshållare för innehåll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727305"/>
                <a:ext cx="11017223" cy="4525963"/>
              </a:xfrm>
              <a:prstGeom prst="rect">
                <a:avLst/>
              </a:prstGeom>
              <a:blipFill>
                <a:blip r:embed="rId2"/>
                <a:stretch>
                  <a:fillRect l="-1383" t="-1615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7701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Så vad händer?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/>
              <p:cNvSpPr>
                <a:spLocks noGrp="1"/>
              </p:cNvSpPr>
              <p:nvPr>
                <p:ph idx="1"/>
              </p:nvPr>
            </p:nvSpPr>
            <p:spPr>
              <a:xfrm>
                <a:off x="971600" y="1727305"/>
                <a:ext cx="11017223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sv-SE" dirty="0"/>
                  <a:t>Ca</a:t>
                </a:r>
                <a:r>
                  <a:rPr lang="sv-SE" baseline="30000" dirty="0"/>
                  <a:t>2+</a:t>
                </a:r>
                <a:r>
                  <a:rPr lang="sv-SE" dirty="0"/>
                  <a:t>/Mg</a:t>
                </a:r>
                <a:r>
                  <a:rPr lang="sv-SE" baseline="30000" dirty="0"/>
                  <a:t>2+</a:t>
                </a:r>
                <a:r>
                  <a:rPr lang="sv-SE" dirty="0"/>
                  <a:t> </a:t>
                </a:r>
                <a:r>
                  <a:rPr lang="sv-SE" baseline="-25000" dirty="0"/>
                  <a:t>(</a:t>
                </a:r>
                <a:r>
                  <a:rPr lang="sv-SE" baseline="-25000" dirty="0" err="1"/>
                  <a:t>aq</a:t>
                </a:r>
                <a:r>
                  <a:rPr lang="sv-SE" baseline="-25000" dirty="0"/>
                  <a:t>)</a:t>
                </a:r>
                <a:r>
                  <a:rPr lang="sv-SE" dirty="0"/>
                  <a:t> + </a:t>
                </a:r>
                <a:r>
                  <a:rPr lang="sv-SE" dirty="0" err="1"/>
                  <a:t>ErioT</a:t>
                </a:r>
                <a:r>
                  <a:rPr lang="sv-SE" dirty="0"/>
                  <a:t> </a:t>
                </a:r>
                <a:r>
                  <a:rPr lang="sv-SE" baseline="-25000" dirty="0"/>
                  <a:t>(</a:t>
                </a:r>
                <a:r>
                  <a:rPr lang="sv-SE" baseline="-25000" dirty="0" err="1"/>
                  <a:t>aq</a:t>
                </a:r>
                <a:r>
                  <a:rPr lang="sv-SE" baseline="-25000" dirty="0"/>
                  <a:t>)</a:t>
                </a:r>
                <a:r>
                  <a:rPr lang="sv-SE" dirty="0"/>
                  <a:t>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sv-SE" dirty="0">
                    <a:sym typeface="Wingdings" pitchFamily="2" charset="2"/>
                  </a:rPr>
                  <a:t> </a:t>
                </a:r>
                <a:r>
                  <a:rPr lang="sv-SE" dirty="0" err="1">
                    <a:sym typeface="Wingdings" pitchFamily="2" charset="2"/>
                  </a:rPr>
                  <a:t>CaErioT</a:t>
                </a:r>
                <a:r>
                  <a:rPr lang="sv-SE" dirty="0">
                    <a:sym typeface="Wingdings" pitchFamily="2" charset="2"/>
                  </a:rPr>
                  <a:t> </a:t>
                </a:r>
                <a:r>
                  <a:rPr lang="sv-SE" baseline="-25000" dirty="0">
                    <a:sym typeface="Wingdings" pitchFamily="2" charset="2"/>
                  </a:rPr>
                  <a:t>(</a:t>
                </a:r>
                <a:r>
                  <a:rPr lang="sv-SE" baseline="-25000" dirty="0" err="1">
                    <a:sym typeface="Wingdings" pitchFamily="2" charset="2"/>
                  </a:rPr>
                  <a:t>aq</a:t>
                </a:r>
                <a:r>
                  <a:rPr lang="sv-SE" baseline="-25000" dirty="0">
                    <a:sym typeface="Wingdings" pitchFamily="2" charset="2"/>
                  </a:rPr>
                  <a:t>)</a:t>
                </a:r>
                <a:endParaRPr lang="sv-SE" dirty="0"/>
              </a:p>
            </p:txBody>
          </p:sp>
        </mc:Choice>
        <mc:Fallback xmlns="">
          <p:sp>
            <p:nvSpPr>
              <p:cNvPr id="3" name="Platshållare för innehåll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1600" y="1727305"/>
                <a:ext cx="11017223" cy="4525963"/>
              </a:xfrm>
              <a:blipFill>
                <a:blip r:embed="rId2"/>
                <a:stretch>
                  <a:fillRect l="-1383" t="-1615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latshållare för innehåll 2"/>
          <p:cNvSpPr txBox="1">
            <a:spLocks/>
          </p:cNvSpPr>
          <p:nvPr/>
        </p:nvSpPr>
        <p:spPr>
          <a:xfrm>
            <a:off x="518600" y="108196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v-SE" sz="2800" dirty="0"/>
              <a:t>Steg 1: Dricksvatten + </a:t>
            </a:r>
            <a:r>
              <a:rPr lang="sv-SE" sz="2800" dirty="0" err="1"/>
              <a:t>ErioT</a:t>
            </a:r>
            <a:endParaRPr lang="sv-SE" sz="2800" dirty="0"/>
          </a:p>
        </p:txBody>
      </p:sp>
      <p:sp>
        <p:nvSpPr>
          <p:cNvPr id="7" name="Platshållare för innehåll 2"/>
          <p:cNvSpPr txBox="1">
            <a:spLocks/>
          </p:cNvSpPr>
          <p:nvPr/>
        </p:nvSpPr>
        <p:spPr>
          <a:xfrm>
            <a:off x="457200" y="362271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v-SE" sz="2800" dirty="0"/>
              <a:t>Steg 2: Titrera med EDTA som binder starkare än </a:t>
            </a:r>
            <a:r>
              <a:rPr lang="sv-SE" sz="2800" dirty="0" err="1"/>
              <a:t>ErioT</a:t>
            </a:r>
            <a:r>
              <a:rPr lang="sv-SE" sz="2800" dirty="0"/>
              <a:t> </a:t>
            </a:r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1259632" y="232347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v-SE" sz="2400" dirty="0"/>
              <a:t>  färglös	          blå		röd</a:t>
            </a:r>
          </a:p>
        </p:txBody>
      </p:sp>
    </p:spTree>
    <p:extLst>
      <p:ext uri="{BB962C8B-B14F-4D97-AF65-F5344CB8AC3E}">
        <p14:creationId xmlns:p14="http://schemas.microsoft.com/office/powerpoint/2010/main" val="695113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Så vad händer?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tshållare för innehåll 2"/>
              <p:cNvSpPr txBox="1">
                <a:spLocks/>
              </p:cNvSpPr>
              <p:nvPr/>
            </p:nvSpPr>
            <p:spPr>
              <a:xfrm>
                <a:off x="711729" y="4591010"/>
                <a:ext cx="8229600" cy="45259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sv-SE" dirty="0" err="1">
                    <a:sym typeface="Wingdings" pitchFamily="2" charset="2"/>
                  </a:rPr>
                  <a:t>CaErioT</a:t>
                </a:r>
                <a:r>
                  <a:rPr lang="sv-SE" dirty="0">
                    <a:sym typeface="Wingdings" pitchFamily="2" charset="2"/>
                  </a:rPr>
                  <a:t> </a:t>
                </a:r>
                <a:r>
                  <a:rPr lang="sv-SE" baseline="-25000" dirty="0">
                    <a:sym typeface="Wingdings" pitchFamily="2" charset="2"/>
                  </a:rPr>
                  <a:t>(</a:t>
                </a:r>
                <a:r>
                  <a:rPr lang="sv-SE" baseline="-25000" dirty="0" err="1">
                    <a:sym typeface="Wingdings" pitchFamily="2" charset="2"/>
                  </a:rPr>
                  <a:t>aq</a:t>
                </a:r>
                <a:r>
                  <a:rPr lang="sv-SE" baseline="-25000" dirty="0">
                    <a:sym typeface="Wingdings" pitchFamily="2" charset="2"/>
                  </a:rPr>
                  <a:t>) </a:t>
                </a:r>
                <a:r>
                  <a:rPr lang="sv-SE" baseline="30000" dirty="0">
                    <a:sym typeface="Wingdings" pitchFamily="2" charset="2"/>
                  </a:rPr>
                  <a:t> </a:t>
                </a:r>
                <a:r>
                  <a:rPr lang="sv-SE" dirty="0">
                    <a:sym typeface="Wingdings" pitchFamily="2" charset="2"/>
                  </a:rPr>
                  <a:t>+ EDTA </a:t>
                </a:r>
                <a:r>
                  <a:rPr lang="sv-SE" baseline="-25000" dirty="0">
                    <a:sym typeface="Wingdings" pitchFamily="2" charset="2"/>
                  </a:rPr>
                  <a:t>(</a:t>
                </a:r>
                <a:r>
                  <a:rPr lang="sv-SE" baseline="-25000" dirty="0" err="1">
                    <a:sym typeface="Wingdings" pitchFamily="2" charset="2"/>
                  </a:rPr>
                  <a:t>aq</a:t>
                </a:r>
                <a:r>
                  <a:rPr lang="sv-SE" baseline="-25000" dirty="0">
                    <a:sym typeface="Wingdings" pitchFamily="2" charset="2"/>
                  </a:rPr>
                  <a:t>)</a:t>
                </a:r>
                <a:r>
                  <a:rPr lang="sv-SE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sv-SE" dirty="0">
                    <a:sym typeface="Wingdings" pitchFamily="2" charset="2"/>
                  </a:rPr>
                  <a:t> CaEDTA</a:t>
                </a:r>
                <a:r>
                  <a:rPr lang="sv-SE" baseline="30000" dirty="0">
                    <a:sym typeface="Wingdings" pitchFamily="2" charset="2"/>
                  </a:rPr>
                  <a:t>2-</a:t>
                </a:r>
                <a:r>
                  <a:rPr lang="sv-SE" baseline="-25000" dirty="0">
                    <a:sym typeface="Wingdings" pitchFamily="2" charset="2"/>
                  </a:rPr>
                  <a:t>(</a:t>
                </a:r>
                <a:r>
                  <a:rPr lang="sv-SE" baseline="-25000" dirty="0" err="1">
                    <a:sym typeface="Wingdings" pitchFamily="2" charset="2"/>
                  </a:rPr>
                  <a:t>aq</a:t>
                </a:r>
                <a:r>
                  <a:rPr lang="sv-SE" baseline="-25000" dirty="0">
                    <a:sym typeface="Wingdings" pitchFamily="2" charset="2"/>
                  </a:rPr>
                  <a:t>) </a:t>
                </a:r>
                <a:r>
                  <a:rPr lang="sv-SE" dirty="0">
                    <a:sym typeface="Wingdings" pitchFamily="2" charset="2"/>
                  </a:rPr>
                  <a:t>+ </a:t>
                </a:r>
                <a:r>
                  <a:rPr lang="sv-SE" dirty="0" err="1">
                    <a:sym typeface="Wingdings" pitchFamily="2" charset="2"/>
                  </a:rPr>
                  <a:t>ErioT</a:t>
                </a:r>
                <a:r>
                  <a:rPr lang="sv-SE" dirty="0">
                    <a:sym typeface="Wingdings" pitchFamily="2" charset="2"/>
                  </a:rPr>
                  <a:t> </a:t>
                </a:r>
                <a:r>
                  <a:rPr lang="sv-SE" baseline="-25000" dirty="0">
                    <a:sym typeface="Wingdings" pitchFamily="2" charset="2"/>
                  </a:rPr>
                  <a:t>(</a:t>
                </a:r>
                <a:r>
                  <a:rPr lang="sv-SE" baseline="-25000" dirty="0" err="1">
                    <a:sym typeface="Wingdings" pitchFamily="2" charset="2"/>
                  </a:rPr>
                  <a:t>aq</a:t>
                </a:r>
                <a:r>
                  <a:rPr lang="sv-SE" baseline="-25000" dirty="0">
                    <a:sym typeface="Wingdings" pitchFamily="2" charset="2"/>
                  </a:rPr>
                  <a:t>)</a:t>
                </a:r>
                <a:r>
                  <a:rPr lang="sv-SE" dirty="0">
                    <a:sym typeface="Wingdings" pitchFamily="2" charset="2"/>
                  </a:rPr>
                  <a:t> </a:t>
                </a:r>
                <a:endParaRPr lang="sv-SE" dirty="0"/>
              </a:p>
            </p:txBody>
          </p:sp>
        </mc:Choice>
        <mc:Fallback xmlns="">
          <p:sp>
            <p:nvSpPr>
              <p:cNvPr id="4" name="Platshållare för innehåll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729" y="4591010"/>
                <a:ext cx="8229600" cy="4525963"/>
              </a:xfrm>
              <a:prstGeom prst="rect">
                <a:avLst/>
              </a:prstGeom>
              <a:blipFill>
                <a:blip r:embed="rId2"/>
                <a:stretch>
                  <a:fillRect l="-1926" t="-1615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latshållare för innehåll 2"/>
          <p:cNvSpPr txBox="1">
            <a:spLocks/>
          </p:cNvSpPr>
          <p:nvPr/>
        </p:nvSpPr>
        <p:spPr>
          <a:xfrm>
            <a:off x="518600" y="108196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v-SE" sz="2800" dirty="0"/>
              <a:t>Steg 1: Dricksvatten + </a:t>
            </a:r>
            <a:r>
              <a:rPr lang="sv-SE" sz="2800" dirty="0" err="1"/>
              <a:t>ErioT</a:t>
            </a:r>
            <a:endParaRPr lang="sv-SE" sz="2800" dirty="0"/>
          </a:p>
        </p:txBody>
      </p:sp>
      <p:sp>
        <p:nvSpPr>
          <p:cNvPr id="7" name="Platshållare för innehåll 2"/>
          <p:cNvSpPr txBox="1">
            <a:spLocks/>
          </p:cNvSpPr>
          <p:nvPr/>
        </p:nvSpPr>
        <p:spPr>
          <a:xfrm>
            <a:off x="457200" y="362271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v-SE" sz="2800" dirty="0"/>
              <a:t>Steg 2: Titrera med EDTA som binder starkare än </a:t>
            </a:r>
            <a:r>
              <a:rPr lang="sv-SE" sz="2800" dirty="0" err="1"/>
              <a:t>ErioT</a:t>
            </a:r>
            <a:r>
              <a:rPr lang="sv-SE" sz="2800" dirty="0"/>
              <a:t> </a:t>
            </a:r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1161406" y="512177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v-SE" sz="2400" dirty="0"/>
              <a:t>röd	             färglös		    färglös	          blå</a:t>
            </a:r>
          </a:p>
        </p:txBody>
      </p:sp>
      <p:sp>
        <p:nvSpPr>
          <p:cNvPr id="10" name="Platshållare för innehåll 2"/>
          <p:cNvSpPr txBox="1">
            <a:spLocks/>
          </p:cNvSpPr>
          <p:nvPr/>
        </p:nvSpPr>
        <p:spPr>
          <a:xfrm>
            <a:off x="1259632" y="232347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v-SE" sz="2400" dirty="0"/>
              <a:t>  färglös	          blå		röd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tshållare för innehåll 2"/>
              <p:cNvSpPr>
                <a:spLocks noGrp="1"/>
              </p:cNvSpPr>
              <p:nvPr>
                <p:ph idx="1"/>
              </p:nvPr>
            </p:nvSpPr>
            <p:spPr>
              <a:xfrm>
                <a:off x="971600" y="1727305"/>
                <a:ext cx="11017223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sv-SE" dirty="0"/>
                  <a:t>Ca</a:t>
                </a:r>
                <a:r>
                  <a:rPr lang="sv-SE" baseline="30000" dirty="0"/>
                  <a:t>2+</a:t>
                </a:r>
                <a:r>
                  <a:rPr lang="sv-SE" dirty="0"/>
                  <a:t>/Mg</a:t>
                </a:r>
                <a:r>
                  <a:rPr lang="sv-SE" baseline="30000" dirty="0"/>
                  <a:t>2+</a:t>
                </a:r>
                <a:r>
                  <a:rPr lang="sv-SE" dirty="0"/>
                  <a:t> </a:t>
                </a:r>
                <a:r>
                  <a:rPr lang="sv-SE" baseline="-25000" dirty="0"/>
                  <a:t>(</a:t>
                </a:r>
                <a:r>
                  <a:rPr lang="sv-SE" baseline="-25000" dirty="0" err="1"/>
                  <a:t>aq</a:t>
                </a:r>
                <a:r>
                  <a:rPr lang="sv-SE" baseline="-25000" dirty="0"/>
                  <a:t>)</a:t>
                </a:r>
                <a:r>
                  <a:rPr lang="sv-SE" dirty="0"/>
                  <a:t> + </a:t>
                </a:r>
                <a:r>
                  <a:rPr lang="sv-SE" dirty="0" err="1"/>
                  <a:t>ErioT</a:t>
                </a:r>
                <a:r>
                  <a:rPr lang="sv-SE" dirty="0"/>
                  <a:t> </a:t>
                </a:r>
                <a:r>
                  <a:rPr lang="sv-SE" baseline="-25000" dirty="0"/>
                  <a:t>(</a:t>
                </a:r>
                <a:r>
                  <a:rPr lang="sv-SE" baseline="-25000" dirty="0" err="1"/>
                  <a:t>aq</a:t>
                </a:r>
                <a:r>
                  <a:rPr lang="sv-SE" baseline="-25000" dirty="0"/>
                  <a:t>)</a:t>
                </a:r>
                <a:r>
                  <a:rPr lang="sv-SE" dirty="0"/>
                  <a:t>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sv-SE" dirty="0">
                    <a:sym typeface="Wingdings" pitchFamily="2" charset="2"/>
                  </a:rPr>
                  <a:t> </a:t>
                </a:r>
                <a:r>
                  <a:rPr lang="sv-SE" dirty="0" err="1">
                    <a:sym typeface="Wingdings" pitchFamily="2" charset="2"/>
                  </a:rPr>
                  <a:t>CaErioT</a:t>
                </a:r>
                <a:r>
                  <a:rPr lang="sv-SE" dirty="0">
                    <a:sym typeface="Wingdings" pitchFamily="2" charset="2"/>
                  </a:rPr>
                  <a:t> </a:t>
                </a:r>
                <a:r>
                  <a:rPr lang="sv-SE" baseline="-25000" dirty="0">
                    <a:sym typeface="Wingdings" pitchFamily="2" charset="2"/>
                  </a:rPr>
                  <a:t>(</a:t>
                </a:r>
                <a:r>
                  <a:rPr lang="sv-SE" baseline="-25000" dirty="0" err="1">
                    <a:sym typeface="Wingdings" pitchFamily="2" charset="2"/>
                  </a:rPr>
                  <a:t>aq</a:t>
                </a:r>
                <a:r>
                  <a:rPr lang="sv-SE" baseline="-25000" dirty="0">
                    <a:sym typeface="Wingdings" pitchFamily="2" charset="2"/>
                  </a:rPr>
                  <a:t>)</a:t>
                </a:r>
                <a:endParaRPr lang="sv-SE" dirty="0"/>
              </a:p>
            </p:txBody>
          </p:sp>
        </mc:Choice>
        <mc:Fallback xmlns="">
          <p:sp>
            <p:nvSpPr>
              <p:cNvPr id="11" name="Platshållare för innehåll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1600" y="1727305"/>
                <a:ext cx="11017223" cy="4525963"/>
              </a:xfrm>
              <a:blipFill>
                <a:blip r:embed="rId3"/>
                <a:stretch>
                  <a:fillRect l="-1383" t="-1615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5836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Demonstration!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87624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dirty="0">
                <a:hlinkClick r:id="rId2"/>
              </a:rPr>
              <a:t>https://www.youtube.com/watch?v=dWB9hWmQhFw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13622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Vattenprovtagning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Hur många vattenprover ska vi analysera?</a:t>
            </a:r>
          </a:p>
          <a:p>
            <a:r>
              <a:rPr lang="sv-SE" dirty="0"/>
              <a:t>Hur mycket vatten behöver vi från varje plats?</a:t>
            </a:r>
          </a:p>
          <a:p>
            <a:r>
              <a:rPr lang="sv-SE" dirty="0"/>
              <a:t>Vilka flaskor ska vi ta vatten i?</a:t>
            </a:r>
          </a:p>
          <a:p>
            <a:r>
              <a:rPr lang="sv-SE" dirty="0"/>
              <a:t>När ska vi fylla på vatten?</a:t>
            </a:r>
          </a:p>
          <a:p>
            <a:r>
              <a:rPr lang="sv-SE" dirty="0"/>
              <a:t>Hur många flaskor från varje ställe?</a:t>
            </a:r>
          </a:p>
          <a:p>
            <a:r>
              <a:rPr lang="sv-SE" dirty="0"/>
              <a:t>Tidpunkt på dagen?</a:t>
            </a:r>
          </a:p>
          <a:p>
            <a:r>
              <a:rPr lang="sv-SE" dirty="0"/>
              <a:t>Spola/inte spola innan?</a:t>
            </a:r>
          </a:p>
          <a:p>
            <a:r>
              <a:rPr lang="sv-SE" dirty="0"/>
              <a:t>Spola kallt eller spola varmt?</a:t>
            </a:r>
          </a:p>
        </p:txBody>
      </p:sp>
    </p:spTree>
    <p:extLst>
      <p:ext uri="{BB962C8B-B14F-4D97-AF65-F5344CB8AC3E}">
        <p14:creationId xmlns:p14="http://schemas.microsoft.com/office/powerpoint/2010/main" val="2051759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80" y="332656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sv-SE" dirty="0"/>
              <a:t>Skriv på Inledningen och planera vattenprovtagning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Motivera hypotes? Geografi/berggrund, finns det värden på Uppsalas vatten?</a:t>
            </a:r>
          </a:p>
          <a:p>
            <a:pPr marL="457200" lvl="1" indent="0">
              <a:buNone/>
            </a:pPr>
            <a:r>
              <a:rPr lang="sv-SE" dirty="0"/>
              <a:t>- Vi förväntar oss att det kommer vara en skillnad för 	att…</a:t>
            </a:r>
          </a:p>
          <a:p>
            <a:pPr marL="457200" lvl="1" indent="0">
              <a:buNone/>
            </a:pPr>
            <a:r>
              <a:rPr lang="sv-SE" dirty="0"/>
              <a:t>- Vi förväntar oss att hårdheten kommer vara kring   	°</a:t>
            </a:r>
            <a:r>
              <a:rPr lang="sv-SE" dirty="0" err="1"/>
              <a:t>dH</a:t>
            </a:r>
            <a:r>
              <a:rPr lang="sv-SE" dirty="0"/>
              <a:t> X baserat på källan….</a:t>
            </a:r>
          </a:p>
        </p:txBody>
      </p:sp>
    </p:spTree>
    <p:extLst>
      <p:ext uri="{BB962C8B-B14F-4D97-AF65-F5344CB8AC3E}">
        <p14:creationId xmlns:p14="http://schemas.microsoft.com/office/powerpoint/2010/main" val="568296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händer nästa gång?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Laboration. Alla tar med sig sitt vatten!</a:t>
            </a:r>
          </a:p>
        </p:txBody>
      </p:sp>
    </p:spTree>
    <p:extLst>
      <p:ext uri="{BB962C8B-B14F-4D97-AF65-F5344CB8AC3E}">
        <p14:creationId xmlns:p14="http://schemas.microsoft.com/office/powerpoint/2010/main" val="624424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3847</TotalTime>
  <Words>437</Words>
  <Application>Microsoft Office PowerPoint</Application>
  <PresentationFormat>Bildspel på skärmen (4:3)</PresentationFormat>
  <Paragraphs>63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 Math</vt:lpstr>
      <vt:lpstr>Wingdings</vt:lpstr>
      <vt:lpstr>Office-tema</vt:lpstr>
      <vt:lpstr>Vattenanalysprojektet</vt:lpstr>
      <vt:lpstr>Vad gjorde vi senast?</vt:lpstr>
      <vt:lpstr>Komplexometrisk titrering med EDTA</vt:lpstr>
      <vt:lpstr>Komplexometrisk titrering med EDTA</vt:lpstr>
      <vt:lpstr>Eriokromsvart T</vt:lpstr>
      <vt:lpstr>Så vad händer?</vt:lpstr>
      <vt:lpstr>Så vad händer?</vt:lpstr>
      <vt:lpstr>Så vad händer?</vt:lpstr>
      <vt:lpstr>Så vad händer?</vt:lpstr>
      <vt:lpstr>Demonstration!</vt:lpstr>
      <vt:lpstr>Vattenprovtagning</vt:lpstr>
      <vt:lpstr>Skriv på Inledningen och planera vattenprovtagning</vt:lpstr>
      <vt:lpstr>Vad händer nästa gång?</vt:lpstr>
    </vt:vector>
  </TitlesOfParts>
  <Company>Katedralskolan, Uppsala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TEMA: Vattenkemi</dc:title>
  <dc:creator>persabd</dc:creator>
  <cp:lastModifiedBy>Löfgren Robin</cp:lastModifiedBy>
  <cp:revision>73</cp:revision>
  <dcterms:created xsi:type="dcterms:W3CDTF">2013-05-06T17:42:52Z</dcterms:created>
  <dcterms:modified xsi:type="dcterms:W3CDTF">2020-06-16T11:45:21Z</dcterms:modified>
</cp:coreProperties>
</file>