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76" r:id="rId2"/>
    <p:sldId id="271" r:id="rId3"/>
    <p:sldId id="260" r:id="rId4"/>
    <p:sldId id="262" r:id="rId5"/>
    <p:sldId id="261" r:id="rId6"/>
    <p:sldId id="263" r:id="rId7"/>
    <p:sldId id="266" r:id="rId8"/>
    <p:sldId id="264" r:id="rId9"/>
    <p:sldId id="274" r:id="rId1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E0E3"/>
    <a:srgbClr val="B2B2B2"/>
    <a:srgbClr val="0000FF"/>
    <a:srgbClr val="00FF00"/>
    <a:srgbClr val="0033CC"/>
    <a:srgbClr val="9966FF"/>
    <a:srgbClr val="FF3300"/>
    <a:srgbClr val="66FFFF"/>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4" autoAdjust="0"/>
    <p:restoredTop sz="81742" autoAdjust="0"/>
  </p:normalViewPr>
  <p:slideViewPr>
    <p:cSldViewPr>
      <p:cViewPr varScale="1">
        <p:scale>
          <a:sx n="60" d="100"/>
          <a:sy n="60" d="100"/>
        </p:scale>
        <p:origin x="1716"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B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spPr>
            <a:solidFill>
              <a:schemeClr val="accent1"/>
            </a:solidFill>
            <a:ln>
              <a:noFill/>
            </a:ln>
            <a:effectLst/>
          </c:spPr>
          <c:invertIfNegative val="0"/>
          <c:errBars>
            <c:errBarType val="both"/>
            <c:errValType val="cust"/>
            <c:noEndCap val="0"/>
            <c:plus>
              <c:numRef>
                <c:f>Blad1!$F$14:$J$14</c:f>
                <c:numCache>
                  <c:formatCode>General</c:formatCode>
                  <c:ptCount val="5"/>
                  <c:pt idx="0">
                    <c:v>1.7888543819998317</c:v>
                  </c:pt>
                  <c:pt idx="1">
                    <c:v>3.0724582991474434</c:v>
                  </c:pt>
                  <c:pt idx="2">
                    <c:v>12.690153663372245</c:v>
                  </c:pt>
                  <c:pt idx="3">
                    <c:v>4.0199502484483558</c:v>
                  </c:pt>
                  <c:pt idx="4">
                    <c:v>1.16619037896906</c:v>
                  </c:pt>
                </c:numCache>
              </c:numRef>
            </c:plus>
            <c:minus>
              <c:numRef>
                <c:f>Blad1!$F$14:$J$14</c:f>
                <c:numCache>
                  <c:formatCode>General</c:formatCode>
                  <c:ptCount val="5"/>
                  <c:pt idx="0">
                    <c:v>1.7888543819998317</c:v>
                  </c:pt>
                  <c:pt idx="1">
                    <c:v>3.0724582991474434</c:v>
                  </c:pt>
                  <c:pt idx="2">
                    <c:v>12.690153663372245</c:v>
                  </c:pt>
                  <c:pt idx="3">
                    <c:v>4.0199502484483558</c:v>
                  </c:pt>
                  <c:pt idx="4">
                    <c:v>1.16619037896906</c:v>
                  </c:pt>
                </c:numCache>
              </c:numRef>
            </c:minus>
            <c:spPr>
              <a:noFill/>
              <a:ln w="9525" cap="flat" cmpd="sng" algn="ctr">
                <a:solidFill>
                  <a:schemeClr val="tx1">
                    <a:lumMod val="65000"/>
                    <a:lumOff val="35000"/>
                  </a:schemeClr>
                </a:solidFill>
                <a:round/>
              </a:ln>
              <a:effectLst/>
            </c:spPr>
          </c:errBars>
          <c:cat>
            <c:strRef>
              <c:f>Blad1!$F$7:$J$7</c:f>
              <c:strCache>
                <c:ptCount val="5"/>
                <c:pt idx="0">
                  <c:v>A</c:v>
                </c:pt>
                <c:pt idx="1">
                  <c:v>B</c:v>
                </c:pt>
                <c:pt idx="2">
                  <c:v>C</c:v>
                </c:pt>
                <c:pt idx="3">
                  <c:v>D</c:v>
                </c:pt>
                <c:pt idx="4">
                  <c:v>E</c:v>
                </c:pt>
              </c:strCache>
            </c:strRef>
          </c:cat>
          <c:val>
            <c:numRef>
              <c:f>Blad1!$F$13:$J$13</c:f>
              <c:numCache>
                <c:formatCode>General</c:formatCode>
                <c:ptCount val="5"/>
                <c:pt idx="0">
                  <c:v>22</c:v>
                </c:pt>
                <c:pt idx="1">
                  <c:v>56.4</c:v>
                </c:pt>
                <c:pt idx="2">
                  <c:v>64.400000000000006</c:v>
                </c:pt>
                <c:pt idx="3">
                  <c:v>79.2</c:v>
                </c:pt>
                <c:pt idx="4">
                  <c:v>30.8</c:v>
                </c:pt>
              </c:numCache>
            </c:numRef>
          </c:val>
          <c:extLst>
            <c:ext xmlns:c16="http://schemas.microsoft.com/office/drawing/2014/chart" uri="{C3380CC4-5D6E-409C-BE32-E72D297353CC}">
              <c16:uniqueId val="{00000000-2780-4D8E-BA70-783B8F97D809}"/>
            </c:ext>
          </c:extLst>
        </c:ser>
        <c:dLbls>
          <c:showLegendKey val="0"/>
          <c:showVal val="0"/>
          <c:showCatName val="0"/>
          <c:showSerName val="0"/>
          <c:showPercent val="0"/>
          <c:showBubbleSize val="0"/>
        </c:dLbls>
        <c:gapWidth val="219"/>
        <c:overlap val="-27"/>
        <c:axId val="446374584"/>
        <c:axId val="446370320"/>
      </c:barChart>
      <c:catAx>
        <c:axId val="446374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46370320"/>
        <c:crosses val="autoZero"/>
        <c:auto val="1"/>
        <c:lblAlgn val="ctr"/>
        <c:lblOffset val="100"/>
        <c:noMultiLvlLbl val="0"/>
      </c:catAx>
      <c:valAx>
        <c:axId val="44637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463745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63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Klicka här för att ändra format på bakgrundstexten</a:t>
            </a:r>
          </a:p>
          <a:p>
            <a:pPr lvl="1"/>
            <a:r>
              <a:rPr lang="en-US" noProof="0"/>
              <a:t>Nivå två</a:t>
            </a:r>
          </a:p>
          <a:p>
            <a:pPr lvl="2"/>
            <a:r>
              <a:rPr lang="en-US" noProof="0"/>
              <a:t>Nivå tre</a:t>
            </a:r>
          </a:p>
          <a:p>
            <a:pPr lvl="3"/>
            <a:r>
              <a:rPr lang="en-US" noProof="0"/>
              <a:t>Nivå fyra</a:t>
            </a:r>
          </a:p>
          <a:p>
            <a:pPr lvl="4"/>
            <a:r>
              <a:rPr lang="en-US" noProof="0"/>
              <a:t>Nivå fem</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3A16C142-9157-4125-9306-E4F11AB814E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CA2DA021-C745-4AAA-B315-F103E4C20CD8}" type="slidenum">
              <a:rPr lang="en-US" smtClean="0"/>
              <a:pPr/>
              <a:t>2</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2915119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02DD941F-3B42-4F26-92FD-3D1EAF759B2C}" type="slidenum">
              <a:rPr lang="en-US" smtClean="0"/>
              <a:pPr/>
              <a:t>3</a:t>
            </a:fld>
            <a:endParaRPr 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sv-S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9E88A3D0-2A35-4C79-8CD8-DF6C5A412B95}" type="slidenum">
              <a:rPr lang="en-US" smtClean="0"/>
              <a:pPr/>
              <a:t>4</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sv-S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B7F88835-EE91-433F-833F-FE7E2A705B34}" type="slidenum">
              <a:rPr lang="en-US" smtClean="0"/>
              <a:pPr/>
              <a:t>5</a:t>
            </a:fld>
            <a:endParaRPr 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sv-S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D9824C95-52D2-406C-8F4F-3CFED66FEFBE}" type="slidenum">
              <a:rPr lang="en-US" smtClean="0"/>
              <a:pPr/>
              <a:t>6</a:t>
            </a:fld>
            <a:endParaRPr 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sv-S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E2EB37BA-95D4-4CD3-81C3-17DC09CB3B7B}" type="slidenum">
              <a:rPr lang="en-US" smtClean="0"/>
              <a:pPr/>
              <a:t>7</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sv-S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B266A772-4EDD-4242-9EA8-F6B21053A207}" type="slidenum">
              <a:rPr lang="en-US" smtClean="0"/>
              <a:pPr/>
              <a:t>8</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sv-S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B266A772-4EDD-4242-9EA8-F6B21053A207}" type="slidenum">
              <a:rPr lang="en-US" smtClean="0"/>
              <a:pPr/>
              <a:t>9</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3788082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a:t>Klicka här för att ändra format på underrubrik i bakgrunden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E85AD5A-0CFE-49A4-B0B8-5C762C50648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DFE0441-B084-41B6-B46F-CDAEA2469CA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90E646C-6036-4288-929B-7D23010804B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C2470C1-CA62-45AB-87BA-CD4A7B78E44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2190948-AF9E-4C2B-B1C8-8BF5992513C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DD39C3B-90BB-4646-A604-6273AC1DAED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3E85F36-8CB9-4CAA-ACB2-215AEA8A732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910B9BB-F366-4997-B75E-5BBACB26852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0BEFF62-8AFD-412A-AA17-F9619FD96F8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3250D53-F96F-4DEC-860D-EBF56A753E4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4C5765E-8ED0-467C-A5F7-03A78824E35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Klicka här för att ändra format</a:t>
            </a:r>
          </a:p>
        </p:txBody>
      </p:sp>
      <p:sp>
        <p:nvSpPr>
          <p:cNvPr id="717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Klicka här för att ändra format på bakgrundstexten</a:t>
            </a:r>
          </a:p>
          <a:p>
            <a:pPr lvl="1"/>
            <a:r>
              <a:rPr lang="en-US"/>
              <a:t>Nivå två</a:t>
            </a:r>
          </a:p>
          <a:p>
            <a:pPr lvl="2"/>
            <a:r>
              <a:rPr lang="en-US"/>
              <a:t>Nivå tre</a:t>
            </a:r>
          </a:p>
          <a:p>
            <a:pPr lvl="3"/>
            <a:r>
              <a:rPr lang="en-US"/>
              <a:t>Nivå fyra</a:t>
            </a:r>
          </a:p>
          <a:p>
            <a:pPr lvl="4"/>
            <a:r>
              <a:rPr lang="en-US"/>
              <a:t>Nivå fem</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D35835D4-AB92-481C-8573-AC38ACAF7F9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Tolkning av resultat</a:t>
            </a:r>
            <a:endParaRPr lang="sv-SE" dirty="0"/>
          </a:p>
        </p:txBody>
      </p:sp>
      <p:graphicFrame>
        <p:nvGraphicFramePr>
          <p:cNvPr id="3" name="Diagram 2"/>
          <p:cNvGraphicFramePr>
            <a:graphicFrameLocks/>
          </p:cNvGraphicFramePr>
          <p:nvPr>
            <p:extLst>
              <p:ext uri="{D42A27DB-BD31-4B8C-83A1-F6EECF244321}">
                <p14:modId xmlns:p14="http://schemas.microsoft.com/office/powerpoint/2010/main" val="2421585897"/>
              </p:ext>
            </p:extLst>
          </p:nvPr>
        </p:nvGraphicFramePr>
        <p:xfrm>
          <a:off x="1367644" y="1628800"/>
          <a:ext cx="6408712" cy="4248472"/>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ruta 3"/>
          <p:cNvSpPr txBox="1"/>
          <p:nvPr/>
        </p:nvSpPr>
        <p:spPr>
          <a:xfrm>
            <a:off x="7298623" y="19372"/>
            <a:ext cx="1845377" cy="738664"/>
          </a:xfrm>
          <a:prstGeom prst="rect">
            <a:avLst/>
          </a:prstGeom>
          <a:noFill/>
        </p:spPr>
        <p:txBody>
          <a:bodyPr wrap="none" rtlCol="0">
            <a:spAutoFit/>
          </a:bodyPr>
          <a:lstStyle>
            <a:defPPr>
              <a:defRPr lang="sv-S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sv-SE" sz="1200" dirty="0"/>
              <a:t>Katedralskolan, Uppsala</a:t>
            </a:r>
          </a:p>
          <a:p>
            <a:pPr algn="ctr"/>
            <a:r>
              <a:rPr lang="sv-SE" sz="1200" dirty="0"/>
              <a:t>Via krc.su.se</a:t>
            </a:r>
          </a:p>
          <a:p>
            <a:pPr algn="ctr"/>
            <a:endParaRPr lang="sv-SE" dirty="0"/>
          </a:p>
        </p:txBody>
      </p:sp>
    </p:spTree>
    <p:extLst>
      <p:ext uri="{BB962C8B-B14F-4D97-AF65-F5344CB8AC3E}">
        <p14:creationId xmlns:p14="http://schemas.microsoft.com/office/powerpoint/2010/main" val="710979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latin typeface="Calibri" panose="020F0502020204030204" pitchFamily="34" charset="0"/>
                <a:cs typeface="Calibri" panose="020F0502020204030204" pitchFamily="34" charset="0"/>
              </a:rPr>
              <a:t>Mätfel</a:t>
            </a:r>
          </a:p>
        </p:txBody>
      </p:sp>
      <p:pic>
        <p:nvPicPr>
          <p:cNvPr id="4" name="Bildobjekt 3"/>
          <p:cNvPicPr>
            <a:picLocks noChangeAspect="1"/>
          </p:cNvPicPr>
          <p:nvPr/>
        </p:nvPicPr>
        <p:blipFill>
          <a:blip r:embed="rId3"/>
          <a:stretch>
            <a:fillRect/>
          </a:stretch>
        </p:blipFill>
        <p:spPr>
          <a:xfrm>
            <a:off x="380636" y="2493183"/>
            <a:ext cx="8382727" cy="1871634"/>
          </a:xfrm>
          <a:prstGeom prst="rect">
            <a:avLst/>
          </a:prstGeom>
        </p:spPr>
      </p:pic>
    </p:spTree>
    <p:extLst>
      <p:ext uri="{BB962C8B-B14F-4D97-AF65-F5344CB8AC3E}">
        <p14:creationId xmlns:p14="http://schemas.microsoft.com/office/powerpoint/2010/main" val="272458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4"/>
          <p:cNvSpPr>
            <a:spLocks noChangeArrowheads="1"/>
          </p:cNvSpPr>
          <p:nvPr/>
        </p:nvSpPr>
        <p:spPr bwMode="auto">
          <a:xfrm>
            <a:off x="0" y="2300288"/>
            <a:ext cx="9144000" cy="0"/>
          </a:xfrm>
          <a:prstGeom prst="rect">
            <a:avLst/>
          </a:prstGeom>
          <a:noFill/>
          <a:ln w="9525">
            <a:noFill/>
            <a:miter lim="800000"/>
            <a:headEnd/>
            <a:tailEnd/>
          </a:ln>
        </p:spPr>
        <p:txBody>
          <a:bodyPr wrap="none" anchor="ctr">
            <a:spAutoFit/>
          </a:bodyPr>
          <a:lstStyle/>
          <a:p>
            <a:endParaRPr lang="sv-SE"/>
          </a:p>
        </p:txBody>
      </p:sp>
      <p:sp>
        <p:nvSpPr>
          <p:cNvPr id="75783" name="Text Box 7"/>
          <p:cNvSpPr txBox="1">
            <a:spLocks noChangeArrowheads="1"/>
          </p:cNvSpPr>
          <p:nvPr/>
        </p:nvSpPr>
        <p:spPr bwMode="auto">
          <a:xfrm>
            <a:off x="250825" y="5013325"/>
            <a:ext cx="8642350" cy="830997"/>
          </a:xfrm>
          <a:prstGeom prst="rect">
            <a:avLst/>
          </a:prstGeom>
          <a:noFill/>
          <a:ln w="9525">
            <a:noFill/>
            <a:miter lim="800000"/>
            <a:headEnd/>
            <a:tailEnd/>
          </a:ln>
        </p:spPr>
        <p:txBody>
          <a:bodyPr>
            <a:spAutoFit/>
          </a:bodyPr>
          <a:lstStyle/>
          <a:p>
            <a:pPr>
              <a:spcBef>
                <a:spcPct val="50000"/>
              </a:spcBef>
            </a:pPr>
            <a:r>
              <a:rPr lang="sv-SE" sz="2400" b="1" dirty="0">
                <a:latin typeface="Calibri" panose="020F0502020204030204" pitchFamily="34" charset="0"/>
                <a:cs typeface="Calibri" panose="020F0502020204030204" pitchFamily="34" charset="0"/>
              </a:rPr>
              <a:t>Systematiska fel</a:t>
            </a:r>
            <a:r>
              <a:rPr lang="sv-SE" sz="2400" dirty="0">
                <a:latin typeface="Calibri" panose="020F0502020204030204" pitchFamily="34" charset="0"/>
                <a:cs typeface="Calibri" panose="020F0502020204030204" pitchFamily="34" charset="0"/>
              </a:rPr>
              <a:t>, som i medeltal avviker från det avsedda värdet. En mätmetod med litet systematiskt fel sägs ha god </a:t>
            </a:r>
            <a:r>
              <a:rPr lang="sv-SE" sz="2400" b="1" dirty="0">
                <a:latin typeface="Calibri" panose="020F0502020204030204" pitchFamily="34" charset="0"/>
                <a:cs typeface="Calibri" panose="020F0502020204030204" pitchFamily="34" charset="0"/>
              </a:rPr>
              <a:t>riktighet</a:t>
            </a:r>
            <a:r>
              <a:rPr lang="sv-SE" sz="2400" dirty="0">
                <a:latin typeface="Calibri" panose="020F0502020204030204" pitchFamily="34" charset="0"/>
                <a:cs typeface="Calibri" panose="020F0502020204030204" pitchFamily="34" charset="0"/>
              </a:rPr>
              <a:t>. </a:t>
            </a:r>
          </a:p>
        </p:txBody>
      </p:sp>
      <p:pic>
        <p:nvPicPr>
          <p:cNvPr id="7" name="Bildobjekt 6"/>
          <p:cNvPicPr>
            <a:picLocks noChangeAspect="1"/>
          </p:cNvPicPr>
          <p:nvPr/>
        </p:nvPicPr>
        <p:blipFill rotWithShape="1">
          <a:blip r:embed="rId3"/>
          <a:srcRect l="24584" r="49896"/>
          <a:stretch/>
        </p:blipFill>
        <p:spPr>
          <a:xfrm>
            <a:off x="3131840" y="1772816"/>
            <a:ext cx="2880320" cy="251999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5783"/>
                                        </p:tgtEl>
                                        <p:attrNameLst>
                                          <p:attrName>style.visibility</p:attrName>
                                        </p:attrNameLst>
                                      </p:cBhvr>
                                      <p:to>
                                        <p:strVal val="visible"/>
                                      </p:to>
                                    </p:set>
                                    <p:anim calcmode="lin" valueType="num">
                                      <p:cBhvr additive="base">
                                        <p:cTn id="7" dur="500" fill="hold"/>
                                        <p:tgtEl>
                                          <p:spTgt spid="75783"/>
                                        </p:tgtEl>
                                        <p:attrNameLst>
                                          <p:attrName>ppt_x</p:attrName>
                                        </p:attrNameLst>
                                      </p:cBhvr>
                                      <p:tavLst>
                                        <p:tav tm="0">
                                          <p:val>
                                            <p:strVal val="#ppt_x"/>
                                          </p:val>
                                        </p:tav>
                                        <p:tav tm="100000">
                                          <p:val>
                                            <p:strVal val="#ppt_x"/>
                                          </p:val>
                                        </p:tav>
                                      </p:tavLst>
                                    </p:anim>
                                    <p:anim calcmode="lin" valueType="num">
                                      <p:cBhvr additive="base">
                                        <p:cTn id="8" dur="500" fill="hold"/>
                                        <p:tgtEl>
                                          <p:spTgt spid="757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4"/>
          <p:cNvSpPr>
            <a:spLocks noChangeArrowheads="1"/>
          </p:cNvSpPr>
          <p:nvPr/>
        </p:nvSpPr>
        <p:spPr bwMode="auto">
          <a:xfrm>
            <a:off x="0" y="2300288"/>
            <a:ext cx="9144000" cy="0"/>
          </a:xfrm>
          <a:prstGeom prst="rect">
            <a:avLst/>
          </a:prstGeom>
          <a:noFill/>
          <a:ln w="9525">
            <a:noFill/>
            <a:miter lim="800000"/>
            <a:headEnd/>
            <a:tailEnd/>
          </a:ln>
        </p:spPr>
        <p:txBody>
          <a:bodyPr wrap="none" anchor="ctr">
            <a:spAutoFit/>
          </a:bodyPr>
          <a:lstStyle/>
          <a:p>
            <a:endParaRPr lang="sv-SE"/>
          </a:p>
        </p:txBody>
      </p:sp>
      <p:sp>
        <p:nvSpPr>
          <p:cNvPr id="3078" name="Text Box 5"/>
          <p:cNvSpPr txBox="1">
            <a:spLocks noChangeArrowheads="1"/>
          </p:cNvSpPr>
          <p:nvPr/>
        </p:nvSpPr>
        <p:spPr bwMode="auto">
          <a:xfrm>
            <a:off x="250825" y="5013325"/>
            <a:ext cx="8642350" cy="830997"/>
          </a:xfrm>
          <a:prstGeom prst="rect">
            <a:avLst/>
          </a:prstGeom>
          <a:noFill/>
          <a:ln w="9525">
            <a:noFill/>
            <a:miter lim="800000"/>
            <a:headEnd/>
            <a:tailEnd/>
          </a:ln>
        </p:spPr>
        <p:txBody>
          <a:bodyPr>
            <a:spAutoFit/>
          </a:bodyPr>
          <a:lstStyle/>
          <a:p>
            <a:pPr>
              <a:spcBef>
                <a:spcPct val="50000"/>
              </a:spcBef>
            </a:pPr>
            <a:r>
              <a:rPr lang="sv-SE" sz="2400" dirty="0">
                <a:latin typeface="Calibri" panose="020F0502020204030204" pitchFamily="34" charset="0"/>
                <a:cs typeface="Calibri" panose="020F0502020204030204" pitchFamily="34" charset="0"/>
              </a:rPr>
              <a:t>De systematiska felen försöker man behärska genom bl.a. kalibrering.</a:t>
            </a:r>
          </a:p>
        </p:txBody>
      </p:sp>
      <p:pic>
        <p:nvPicPr>
          <p:cNvPr id="8" name="Bildobjekt 7"/>
          <p:cNvPicPr>
            <a:picLocks noChangeAspect="1"/>
          </p:cNvPicPr>
          <p:nvPr/>
        </p:nvPicPr>
        <p:blipFill rotWithShape="1">
          <a:blip r:embed="rId3"/>
          <a:srcRect l="24584" r="49896"/>
          <a:stretch/>
        </p:blipFill>
        <p:spPr>
          <a:xfrm>
            <a:off x="3131840" y="1772816"/>
            <a:ext cx="2880320" cy="251999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4"/>
          <p:cNvSpPr>
            <a:spLocks noChangeArrowheads="1"/>
          </p:cNvSpPr>
          <p:nvPr/>
        </p:nvSpPr>
        <p:spPr bwMode="auto">
          <a:xfrm>
            <a:off x="0" y="2300288"/>
            <a:ext cx="9144000" cy="0"/>
          </a:xfrm>
          <a:prstGeom prst="rect">
            <a:avLst/>
          </a:prstGeom>
          <a:noFill/>
          <a:ln w="9525">
            <a:noFill/>
            <a:miter lim="800000"/>
            <a:headEnd/>
            <a:tailEnd/>
          </a:ln>
        </p:spPr>
        <p:txBody>
          <a:bodyPr wrap="none" anchor="ctr">
            <a:spAutoFit/>
          </a:bodyPr>
          <a:lstStyle/>
          <a:p>
            <a:endParaRPr lang="sv-SE"/>
          </a:p>
        </p:txBody>
      </p:sp>
      <p:sp>
        <p:nvSpPr>
          <p:cNvPr id="77829" name="Text Box 5"/>
          <p:cNvSpPr txBox="1">
            <a:spLocks noChangeArrowheads="1"/>
          </p:cNvSpPr>
          <p:nvPr/>
        </p:nvSpPr>
        <p:spPr bwMode="auto">
          <a:xfrm>
            <a:off x="250825" y="5013325"/>
            <a:ext cx="8642350" cy="1200329"/>
          </a:xfrm>
          <a:prstGeom prst="rect">
            <a:avLst/>
          </a:prstGeom>
          <a:noFill/>
          <a:ln w="9525">
            <a:noFill/>
            <a:miter lim="800000"/>
            <a:headEnd/>
            <a:tailEnd/>
          </a:ln>
        </p:spPr>
        <p:txBody>
          <a:bodyPr>
            <a:spAutoFit/>
          </a:bodyPr>
          <a:lstStyle/>
          <a:p>
            <a:pPr>
              <a:spcBef>
                <a:spcPct val="50000"/>
              </a:spcBef>
            </a:pPr>
            <a:r>
              <a:rPr lang="sv-SE" sz="2400" b="1" dirty="0">
                <a:latin typeface="Calibri" panose="020F0502020204030204" pitchFamily="34" charset="0"/>
                <a:cs typeface="Calibri" panose="020F0502020204030204" pitchFamily="34" charset="0"/>
              </a:rPr>
              <a:t>Tillfälliga eller slumpmässiga fel</a:t>
            </a:r>
            <a:r>
              <a:rPr lang="sv-SE" sz="2400" dirty="0">
                <a:latin typeface="Calibri" panose="020F0502020204030204" pitchFamily="34" charset="0"/>
                <a:cs typeface="Calibri" panose="020F0502020204030204" pitchFamily="34" charset="0"/>
              </a:rPr>
              <a:t>, vilka i medeltal är noll. En mätmetod vars slumpmässiga fel har liten spridning sägs ha god </a:t>
            </a:r>
            <a:r>
              <a:rPr lang="sv-SE" sz="2400" b="1" dirty="0">
                <a:latin typeface="Calibri" panose="020F0502020204030204" pitchFamily="34" charset="0"/>
                <a:cs typeface="Calibri" panose="020F0502020204030204" pitchFamily="34" charset="0"/>
              </a:rPr>
              <a:t>precision</a:t>
            </a:r>
            <a:r>
              <a:rPr lang="sv-SE" sz="2400" dirty="0">
                <a:latin typeface="Calibri" panose="020F0502020204030204" pitchFamily="34" charset="0"/>
                <a:cs typeface="Calibri" panose="020F0502020204030204" pitchFamily="34" charset="0"/>
              </a:rPr>
              <a:t>. </a:t>
            </a:r>
          </a:p>
        </p:txBody>
      </p:sp>
      <p:pic>
        <p:nvPicPr>
          <p:cNvPr id="7" name="Bildobjekt 6"/>
          <p:cNvPicPr>
            <a:picLocks noChangeAspect="1"/>
          </p:cNvPicPr>
          <p:nvPr/>
        </p:nvPicPr>
        <p:blipFill rotWithShape="1">
          <a:blip r:embed="rId3"/>
          <a:srcRect r="76691"/>
          <a:stretch/>
        </p:blipFill>
        <p:spPr>
          <a:xfrm>
            <a:off x="3347864" y="1772816"/>
            <a:ext cx="2630756" cy="251999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7829"/>
                                        </p:tgtEl>
                                        <p:attrNameLst>
                                          <p:attrName>style.visibility</p:attrName>
                                        </p:attrNameLst>
                                      </p:cBhvr>
                                      <p:to>
                                        <p:strVal val="visible"/>
                                      </p:to>
                                    </p:set>
                                    <p:anim calcmode="lin" valueType="num">
                                      <p:cBhvr additive="base">
                                        <p:cTn id="7" dur="500" fill="hold"/>
                                        <p:tgtEl>
                                          <p:spTgt spid="77829"/>
                                        </p:tgtEl>
                                        <p:attrNameLst>
                                          <p:attrName>ppt_x</p:attrName>
                                        </p:attrNameLst>
                                      </p:cBhvr>
                                      <p:tavLst>
                                        <p:tav tm="0">
                                          <p:val>
                                            <p:strVal val="#ppt_x"/>
                                          </p:val>
                                        </p:tav>
                                        <p:tav tm="100000">
                                          <p:val>
                                            <p:strVal val="#ppt_x"/>
                                          </p:val>
                                        </p:tav>
                                      </p:tavLst>
                                    </p:anim>
                                    <p:anim calcmode="lin" valueType="num">
                                      <p:cBhvr additive="base">
                                        <p:cTn id="8" dur="500" fill="hold"/>
                                        <p:tgtEl>
                                          <p:spTgt spid="778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4"/>
          <p:cNvSpPr>
            <a:spLocks noChangeArrowheads="1"/>
          </p:cNvSpPr>
          <p:nvPr/>
        </p:nvSpPr>
        <p:spPr bwMode="auto">
          <a:xfrm>
            <a:off x="0" y="2300288"/>
            <a:ext cx="9144000" cy="0"/>
          </a:xfrm>
          <a:prstGeom prst="rect">
            <a:avLst/>
          </a:prstGeom>
          <a:noFill/>
          <a:ln w="9525">
            <a:noFill/>
            <a:miter lim="800000"/>
            <a:headEnd/>
            <a:tailEnd/>
          </a:ln>
        </p:spPr>
        <p:txBody>
          <a:bodyPr wrap="none" anchor="ctr">
            <a:spAutoFit/>
          </a:bodyPr>
          <a:lstStyle/>
          <a:p>
            <a:endParaRPr lang="sv-SE"/>
          </a:p>
        </p:txBody>
      </p:sp>
      <p:sp>
        <p:nvSpPr>
          <p:cNvPr id="5126" name="Text Box 5"/>
          <p:cNvSpPr txBox="1">
            <a:spLocks noChangeArrowheads="1"/>
          </p:cNvSpPr>
          <p:nvPr/>
        </p:nvSpPr>
        <p:spPr bwMode="auto">
          <a:xfrm>
            <a:off x="250825" y="5013325"/>
            <a:ext cx="8642350" cy="1200329"/>
          </a:xfrm>
          <a:prstGeom prst="rect">
            <a:avLst/>
          </a:prstGeom>
          <a:noFill/>
          <a:ln w="9525">
            <a:noFill/>
            <a:miter lim="800000"/>
            <a:headEnd/>
            <a:tailEnd/>
          </a:ln>
        </p:spPr>
        <p:txBody>
          <a:bodyPr>
            <a:spAutoFit/>
          </a:bodyPr>
          <a:lstStyle/>
          <a:p>
            <a:pPr>
              <a:spcBef>
                <a:spcPct val="50000"/>
              </a:spcBef>
            </a:pPr>
            <a:r>
              <a:rPr lang="sv-SE" sz="2400" dirty="0">
                <a:latin typeface="Calibri" panose="020F0502020204030204" pitchFamily="34" charset="0"/>
                <a:cs typeface="Calibri" panose="020F0502020204030204" pitchFamily="34" charset="0"/>
              </a:rPr>
              <a:t>De slumpmässiga felen beskriver man med statistiska metoder, t.ex. kan man ange precisionen med hjälp av mätvärdenas standardavvikelse. </a:t>
            </a:r>
          </a:p>
        </p:txBody>
      </p:sp>
      <p:pic>
        <p:nvPicPr>
          <p:cNvPr id="8" name="Bildobjekt 7"/>
          <p:cNvPicPr>
            <a:picLocks noChangeAspect="1"/>
          </p:cNvPicPr>
          <p:nvPr/>
        </p:nvPicPr>
        <p:blipFill rotWithShape="1">
          <a:blip r:embed="rId3"/>
          <a:srcRect r="76691"/>
          <a:stretch/>
        </p:blipFill>
        <p:spPr>
          <a:xfrm>
            <a:off x="3347864" y="1772816"/>
            <a:ext cx="2630756" cy="251999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4"/>
          <p:cNvSpPr>
            <a:spLocks noChangeArrowheads="1"/>
          </p:cNvSpPr>
          <p:nvPr/>
        </p:nvSpPr>
        <p:spPr bwMode="auto">
          <a:xfrm>
            <a:off x="31750" y="1687513"/>
            <a:ext cx="9144000" cy="0"/>
          </a:xfrm>
          <a:prstGeom prst="rect">
            <a:avLst/>
          </a:prstGeom>
          <a:noFill/>
          <a:ln w="9525">
            <a:noFill/>
            <a:miter lim="800000"/>
            <a:headEnd/>
            <a:tailEnd/>
          </a:ln>
        </p:spPr>
        <p:txBody>
          <a:bodyPr wrap="none" anchor="ctr">
            <a:spAutoFit/>
          </a:bodyPr>
          <a:lstStyle/>
          <a:p>
            <a:endParaRPr lang="sv-SE"/>
          </a:p>
        </p:txBody>
      </p:sp>
      <p:sp>
        <p:nvSpPr>
          <p:cNvPr id="6150" name="Text Box 13"/>
          <p:cNvSpPr txBox="1">
            <a:spLocks noChangeArrowheads="1"/>
          </p:cNvSpPr>
          <p:nvPr/>
        </p:nvSpPr>
        <p:spPr bwMode="auto">
          <a:xfrm>
            <a:off x="571500" y="728663"/>
            <a:ext cx="8064500" cy="1323975"/>
          </a:xfrm>
          <a:prstGeom prst="rect">
            <a:avLst/>
          </a:prstGeom>
          <a:noFill/>
          <a:ln w="9525">
            <a:noFill/>
            <a:miter lim="800000"/>
            <a:headEnd/>
            <a:tailEnd/>
          </a:ln>
        </p:spPr>
        <p:txBody>
          <a:bodyPr>
            <a:spAutoFit/>
          </a:bodyPr>
          <a:lstStyle/>
          <a:p>
            <a:pPr>
              <a:spcBef>
                <a:spcPct val="50000"/>
              </a:spcBef>
              <a:buFontTx/>
              <a:buChar char="•"/>
            </a:pPr>
            <a:r>
              <a:rPr lang="sv-SE" sz="3200" dirty="0">
                <a:latin typeface="Calibri" panose="020F0502020204030204" pitchFamily="34" charset="0"/>
                <a:cs typeface="Calibri" panose="020F0502020204030204" pitchFamily="34" charset="0"/>
              </a:rPr>
              <a:t>Riktighet (små systematiska fel)</a:t>
            </a:r>
          </a:p>
          <a:p>
            <a:pPr>
              <a:spcBef>
                <a:spcPct val="50000"/>
              </a:spcBef>
              <a:buFontTx/>
              <a:buChar char="•"/>
            </a:pPr>
            <a:r>
              <a:rPr lang="sv-SE" sz="3200" dirty="0">
                <a:latin typeface="Calibri" panose="020F0502020204030204" pitchFamily="34" charset="0"/>
                <a:cs typeface="Calibri" panose="020F0502020204030204" pitchFamily="34" charset="0"/>
              </a:rPr>
              <a:t>Precision (små slumpmässiga fel)</a:t>
            </a:r>
          </a:p>
        </p:txBody>
      </p:sp>
      <p:sp>
        <p:nvSpPr>
          <p:cNvPr id="11" name="textruta 10"/>
          <p:cNvSpPr txBox="1">
            <a:spLocks noChangeArrowheads="1"/>
          </p:cNvSpPr>
          <p:nvPr/>
        </p:nvSpPr>
        <p:spPr bwMode="auto">
          <a:xfrm>
            <a:off x="571500" y="5072063"/>
            <a:ext cx="1714500" cy="708025"/>
          </a:xfrm>
          <a:prstGeom prst="rect">
            <a:avLst/>
          </a:prstGeom>
          <a:solidFill>
            <a:schemeClr val="bg1"/>
          </a:solidFill>
          <a:ln w="9525">
            <a:noFill/>
            <a:miter lim="800000"/>
            <a:headEnd/>
            <a:tailEnd/>
          </a:ln>
        </p:spPr>
        <p:txBody>
          <a:bodyPr>
            <a:spAutoFit/>
          </a:bodyPr>
          <a:lstStyle/>
          <a:p>
            <a:r>
              <a:rPr lang="sv-SE" sz="2000" dirty="0">
                <a:latin typeface="Calibri" panose="020F0502020204030204" pitchFamily="34" charset="0"/>
                <a:cs typeface="Calibri" panose="020F0502020204030204" pitchFamily="34" charset="0"/>
              </a:rPr>
              <a:t>Hög riktighet</a:t>
            </a:r>
          </a:p>
          <a:p>
            <a:r>
              <a:rPr lang="sv-SE" sz="2000" dirty="0">
                <a:latin typeface="Calibri" panose="020F0502020204030204" pitchFamily="34" charset="0"/>
                <a:cs typeface="Calibri" panose="020F0502020204030204" pitchFamily="34" charset="0"/>
              </a:rPr>
              <a:t>Låg precision</a:t>
            </a:r>
          </a:p>
        </p:txBody>
      </p:sp>
      <p:sp>
        <p:nvSpPr>
          <p:cNvPr id="12" name="textruta 11"/>
          <p:cNvSpPr txBox="1">
            <a:spLocks noChangeArrowheads="1"/>
          </p:cNvSpPr>
          <p:nvPr/>
        </p:nvSpPr>
        <p:spPr bwMode="auto">
          <a:xfrm>
            <a:off x="7072313" y="5072063"/>
            <a:ext cx="1714500" cy="708025"/>
          </a:xfrm>
          <a:prstGeom prst="rect">
            <a:avLst/>
          </a:prstGeom>
          <a:solidFill>
            <a:schemeClr val="bg1"/>
          </a:solidFill>
          <a:ln w="9525">
            <a:noFill/>
            <a:miter lim="800000"/>
            <a:headEnd/>
            <a:tailEnd/>
          </a:ln>
        </p:spPr>
        <p:txBody>
          <a:bodyPr>
            <a:spAutoFit/>
          </a:bodyPr>
          <a:lstStyle/>
          <a:p>
            <a:r>
              <a:rPr lang="sv-SE" sz="2000">
                <a:latin typeface="Calibri" panose="020F0502020204030204" pitchFamily="34" charset="0"/>
                <a:cs typeface="Calibri" panose="020F0502020204030204" pitchFamily="34" charset="0"/>
              </a:rPr>
              <a:t>Låg riktighet</a:t>
            </a:r>
          </a:p>
          <a:p>
            <a:r>
              <a:rPr lang="sv-SE" sz="2000">
                <a:latin typeface="Calibri" panose="020F0502020204030204" pitchFamily="34" charset="0"/>
                <a:cs typeface="Calibri" panose="020F0502020204030204" pitchFamily="34" charset="0"/>
              </a:rPr>
              <a:t>Låg precision</a:t>
            </a:r>
          </a:p>
        </p:txBody>
      </p:sp>
      <p:sp>
        <p:nvSpPr>
          <p:cNvPr id="13" name="textruta 12"/>
          <p:cNvSpPr txBox="1">
            <a:spLocks noChangeArrowheads="1"/>
          </p:cNvSpPr>
          <p:nvPr/>
        </p:nvSpPr>
        <p:spPr bwMode="auto">
          <a:xfrm>
            <a:off x="4929188" y="5072063"/>
            <a:ext cx="1714500" cy="708025"/>
          </a:xfrm>
          <a:prstGeom prst="rect">
            <a:avLst/>
          </a:prstGeom>
          <a:solidFill>
            <a:schemeClr val="bg1"/>
          </a:solidFill>
          <a:ln w="9525">
            <a:noFill/>
            <a:miter lim="800000"/>
            <a:headEnd/>
            <a:tailEnd/>
          </a:ln>
        </p:spPr>
        <p:txBody>
          <a:bodyPr>
            <a:spAutoFit/>
          </a:bodyPr>
          <a:lstStyle/>
          <a:p>
            <a:r>
              <a:rPr lang="sv-SE" sz="2000">
                <a:latin typeface="Calibri" panose="020F0502020204030204" pitchFamily="34" charset="0"/>
                <a:cs typeface="Calibri" panose="020F0502020204030204" pitchFamily="34" charset="0"/>
              </a:rPr>
              <a:t>Hög riktighet</a:t>
            </a:r>
          </a:p>
          <a:p>
            <a:r>
              <a:rPr lang="sv-SE" sz="2000">
                <a:latin typeface="Calibri" panose="020F0502020204030204" pitchFamily="34" charset="0"/>
                <a:cs typeface="Calibri" panose="020F0502020204030204" pitchFamily="34" charset="0"/>
              </a:rPr>
              <a:t>Hög precision</a:t>
            </a:r>
          </a:p>
        </p:txBody>
      </p:sp>
      <p:sp>
        <p:nvSpPr>
          <p:cNvPr id="14" name="textruta 13"/>
          <p:cNvSpPr txBox="1">
            <a:spLocks noChangeArrowheads="1"/>
          </p:cNvSpPr>
          <p:nvPr/>
        </p:nvSpPr>
        <p:spPr bwMode="auto">
          <a:xfrm>
            <a:off x="2786063" y="5072063"/>
            <a:ext cx="1714500" cy="708025"/>
          </a:xfrm>
          <a:prstGeom prst="rect">
            <a:avLst/>
          </a:prstGeom>
          <a:solidFill>
            <a:schemeClr val="bg1"/>
          </a:solidFill>
          <a:ln w="9525">
            <a:noFill/>
            <a:miter lim="800000"/>
            <a:headEnd/>
            <a:tailEnd/>
          </a:ln>
        </p:spPr>
        <p:txBody>
          <a:bodyPr>
            <a:spAutoFit/>
          </a:bodyPr>
          <a:lstStyle/>
          <a:p>
            <a:r>
              <a:rPr lang="sv-SE" sz="2000">
                <a:latin typeface="Calibri" panose="020F0502020204030204" pitchFamily="34" charset="0"/>
                <a:cs typeface="Calibri" panose="020F0502020204030204" pitchFamily="34" charset="0"/>
              </a:rPr>
              <a:t>Låg riktighet</a:t>
            </a:r>
          </a:p>
          <a:p>
            <a:r>
              <a:rPr lang="sv-SE" sz="2000">
                <a:latin typeface="Calibri" panose="020F0502020204030204" pitchFamily="34" charset="0"/>
                <a:cs typeface="Calibri" panose="020F0502020204030204" pitchFamily="34" charset="0"/>
              </a:rPr>
              <a:t>Hög precision</a:t>
            </a:r>
          </a:p>
        </p:txBody>
      </p:sp>
      <p:pic>
        <p:nvPicPr>
          <p:cNvPr id="15" name="Bildobjekt 14"/>
          <p:cNvPicPr>
            <a:picLocks noChangeAspect="1"/>
          </p:cNvPicPr>
          <p:nvPr/>
        </p:nvPicPr>
        <p:blipFill>
          <a:blip r:embed="rId3"/>
          <a:stretch>
            <a:fillRect/>
          </a:stretch>
        </p:blipFill>
        <p:spPr>
          <a:xfrm>
            <a:off x="354251" y="3011488"/>
            <a:ext cx="8411257" cy="187800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Effect transition="in" filter="fade">
                                      <p:cBhvr>
                                        <p:cTn id="7" dur="2000"/>
                                        <p:tgtEl>
                                          <p:spTgt spid="11">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xEl>
                                              <p:pRg st="0" end="0"/>
                                            </p:txEl>
                                          </p:spTgt>
                                        </p:tgtEl>
                                        <p:attrNameLst>
                                          <p:attrName>style.visibility</p:attrName>
                                        </p:attrNameLst>
                                      </p:cBhvr>
                                      <p:to>
                                        <p:strVal val="visible"/>
                                      </p:to>
                                    </p:set>
                                    <p:animEffect transition="in" filter="fade">
                                      <p:cBhvr>
                                        <p:cTn id="10" dur="2000"/>
                                        <p:tgtEl>
                                          <p:spTgt spid="11">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Effect transition="in" filter="fade">
                                      <p:cBhvr>
                                        <p:cTn id="13" dur="2000"/>
                                        <p:tgtEl>
                                          <p:spTgt spid="11">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bg/>
                                          </p:spTgt>
                                        </p:tgtEl>
                                        <p:attrNameLst>
                                          <p:attrName>style.visibility</p:attrName>
                                        </p:attrNameLst>
                                      </p:cBhvr>
                                      <p:to>
                                        <p:strVal val="visible"/>
                                      </p:to>
                                    </p:set>
                                    <p:animEffect transition="in" filter="fade">
                                      <p:cBhvr>
                                        <p:cTn id="16" dur="2000"/>
                                        <p:tgtEl>
                                          <p:spTgt spid="12">
                                            <p:bg/>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animEffect transition="in" filter="fade">
                                      <p:cBhvr>
                                        <p:cTn id="19" dur="2000"/>
                                        <p:tgtEl>
                                          <p:spTgt spid="12">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xEl>
                                              <p:pRg st="1" end="1"/>
                                            </p:txEl>
                                          </p:spTgt>
                                        </p:tgtEl>
                                        <p:attrNameLst>
                                          <p:attrName>style.visibility</p:attrName>
                                        </p:attrNameLst>
                                      </p:cBhvr>
                                      <p:to>
                                        <p:strVal val="visible"/>
                                      </p:to>
                                    </p:set>
                                    <p:animEffect transition="in" filter="fade">
                                      <p:cBhvr>
                                        <p:cTn id="22" dur="2000"/>
                                        <p:tgtEl>
                                          <p:spTgt spid="12">
                                            <p:txEl>
                                              <p:pRg st="1" end="1"/>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bg/>
                                          </p:spTgt>
                                        </p:tgtEl>
                                        <p:attrNameLst>
                                          <p:attrName>style.visibility</p:attrName>
                                        </p:attrNameLst>
                                      </p:cBhvr>
                                      <p:to>
                                        <p:strVal val="visible"/>
                                      </p:to>
                                    </p:set>
                                    <p:animEffect transition="in" filter="fade">
                                      <p:cBhvr>
                                        <p:cTn id="25" dur="2000"/>
                                        <p:tgtEl>
                                          <p:spTgt spid="13">
                                            <p:bg/>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xEl>
                                              <p:pRg st="0" end="0"/>
                                            </p:txEl>
                                          </p:spTgt>
                                        </p:tgtEl>
                                        <p:attrNameLst>
                                          <p:attrName>style.visibility</p:attrName>
                                        </p:attrNameLst>
                                      </p:cBhvr>
                                      <p:to>
                                        <p:strVal val="visible"/>
                                      </p:to>
                                    </p:set>
                                    <p:animEffect transition="in" filter="fade">
                                      <p:cBhvr>
                                        <p:cTn id="28" dur="2000"/>
                                        <p:tgtEl>
                                          <p:spTgt spid="13">
                                            <p:txEl>
                                              <p:pRg st="0" end="0"/>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xEl>
                                              <p:pRg st="1" end="1"/>
                                            </p:txEl>
                                          </p:spTgt>
                                        </p:tgtEl>
                                        <p:attrNameLst>
                                          <p:attrName>style.visibility</p:attrName>
                                        </p:attrNameLst>
                                      </p:cBhvr>
                                      <p:to>
                                        <p:strVal val="visible"/>
                                      </p:to>
                                    </p:set>
                                    <p:animEffect transition="in" filter="fade">
                                      <p:cBhvr>
                                        <p:cTn id="31" dur="2000"/>
                                        <p:tgtEl>
                                          <p:spTgt spid="13">
                                            <p:txEl>
                                              <p:pRg st="1" end="1"/>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bg/>
                                          </p:spTgt>
                                        </p:tgtEl>
                                        <p:attrNameLst>
                                          <p:attrName>style.visibility</p:attrName>
                                        </p:attrNameLst>
                                      </p:cBhvr>
                                      <p:to>
                                        <p:strVal val="visible"/>
                                      </p:to>
                                    </p:set>
                                    <p:animEffect transition="in" filter="fade">
                                      <p:cBhvr>
                                        <p:cTn id="34" dur="2000"/>
                                        <p:tgtEl>
                                          <p:spTgt spid="14">
                                            <p:bg/>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xEl>
                                              <p:pRg st="0" end="0"/>
                                            </p:txEl>
                                          </p:spTgt>
                                        </p:tgtEl>
                                        <p:attrNameLst>
                                          <p:attrName>style.visibility</p:attrName>
                                        </p:attrNameLst>
                                      </p:cBhvr>
                                      <p:to>
                                        <p:strVal val="visible"/>
                                      </p:to>
                                    </p:set>
                                    <p:animEffect transition="in" filter="fade">
                                      <p:cBhvr>
                                        <p:cTn id="37" dur="2000"/>
                                        <p:tgtEl>
                                          <p:spTgt spid="14">
                                            <p:txEl>
                                              <p:pRg st="0" end="0"/>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xEl>
                                              <p:pRg st="1" end="1"/>
                                            </p:txEl>
                                          </p:spTgt>
                                        </p:tgtEl>
                                        <p:attrNameLst>
                                          <p:attrName>style.visibility</p:attrName>
                                        </p:attrNameLst>
                                      </p:cBhvr>
                                      <p:to>
                                        <p:strVal val="visible"/>
                                      </p:to>
                                    </p:set>
                                    <p:animEffect transition="in" filter="fade">
                                      <p:cBhvr>
                                        <p:cTn id="40" dur="2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animBg="1"/>
      <p:bldP spid="12" grpId="0" build="allAtOnce" animBg="1"/>
      <p:bldP spid="13" grpId="0" build="allAtOnce" animBg="1"/>
      <p:bldP spid="14" grpId="0" build="allAtOnce"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ChangeArrowheads="1"/>
          </p:cNvSpPr>
          <p:nvPr/>
        </p:nvSpPr>
        <p:spPr bwMode="auto">
          <a:xfrm>
            <a:off x="0" y="2300288"/>
            <a:ext cx="9144000" cy="0"/>
          </a:xfrm>
          <a:prstGeom prst="rect">
            <a:avLst/>
          </a:prstGeom>
          <a:noFill/>
          <a:ln w="9525">
            <a:noFill/>
            <a:miter lim="800000"/>
            <a:headEnd/>
            <a:tailEnd/>
          </a:ln>
        </p:spPr>
        <p:txBody>
          <a:bodyPr wrap="none" anchor="ctr">
            <a:spAutoFit/>
          </a:bodyPr>
          <a:lstStyle/>
          <a:p>
            <a:endParaRPr lang="sv-SE"/>
          </a:p>
        </p:txBody>
      </p:sp>
      <p:sp>
        <p:nvSpPr>
          <p:cNvPr id="11269" name="Text Box 5"/>
          <p:cNvSpPr txBox="1">
            <a:spLocks noChangeArrowheads="1"/>
          </p:cNvSpPr>
          <p:nvPr/>
        </p:nvSpPr>
        <p:spPr bwMode="auto">
          <a:xfrm>
            <a:off x="755650" y="4437063"/>
            <a:ext cx="7200900" cy="1569660"/>
          </a:xfrm>
          <a:prstGeom prst="rect">
            <a:avLst/>
          </a:prstGeom>
          <a:noFill/>
          <a:ln w="9525">
            <a:noFill/>
            <a:miter lim="800000"/>
            <a:headEnd/>
            <a:tailEnd/>
          </a:ln>
        </p:spPr>
        <p:txBody>
          <a:bodyPr>
            <a:spAutoFit/>
          </a:bodyPr>
          <a:lstStyle/>
          <a:p>
            <a:pPr>
              <a:spcBef>
                <a:spcPct val="50000"/>
              </a:spcBef>
            </a:pPr>
            <a:r>
              <a:rPr lang="sv-SE" sz="2400" dirty="0">
                <a:latin typeface="Calibri" panose="020F0502020204030204" pitchFamily="34" charset="0"/>
                <a:cs typeface="Calibri" panose="020F0502020204030204" pitchFamily="34" charset="0"/>
              </a:rPr>
              <a:t>Dessutom förekommer </a:t>
            </a:r>
            <a:r>
              <a:rPr lang="sv-SE" sz="2400" b="1" dirty="0">
                <a:latin typeface="Calibri" panose="020F0502020204030204" pitchFamily="34" charset="0"/>
                <a:cs typeface="Calibri" panose="020F0502020204030204" pitchFamily="34" charset="0"/>
              </a:rPr>
              <a:t>grova fel</a:t>
            </a:r>
            <a:r>
              <a:rPr lang="sv-SE" sz="2400" dirty="0">
                <a:latin typeface="Calibri" panose="020F0502020204030204" pitchFamily="34" charset="0"/>
                <a:cs typeface="Calibri" panose="020F0502020204030204" pitchFamily="34" charset="0"/>
              </a:rPr>
              <a:t>. Med grova fel menar man fel som kommer från slarv eller bristande uppmärksamhet under själva mätningen eller när man noterar mätningen. </a:t>
            </a:r>
          </a:p>
        </p:txBody>
      </p:sp>
      <p:sp>
        <p:nvSpPr>
          <p:cNvPr id="11271" name="Oval 7"/>
          <p:cNvSpPr>
            <a:spLocks noChangeArrowheads="1"/>
          </p:cNvSpPr>
          <p:nvPr/>
        </p:nvSpPr>
        <p:spPr bwMode="auto">
          <a:xfrm>
            <a:off x="900113" y="1773238"/>
            <a:ext cx="142875" cy="142875"/>
          </a:xfrm>
          <a:prstGeom prst="ellipse">
            <a:avLst/>
          </a:prstGeom>
          <a:solidFill>
            <a:schemeClr val="tx2"/>
          </a:solidFill>
          <a:ln w="9525">
            <a:solidFill>
              <a:schemeClr val="tx1"/>
            </a:solidFill>
            <a:round/>
            <a:headEnd/>
            <a:tailEnd/>
          </a:ln>
        </p:spPr>
        <p:txBody>
          <a:bodyPr wrap="none" anchor="ctr"/>
          <a:lstStyle/>
          <a:p>
            <a:endParaRPr lang="sv-SE"/>
          </a:p>
        </p:txBody>
      </p:sp>
      <p:pic>
        <p:nvPicPr>
          <p:cNvPr id="2" name="Bildobjekt 1"/>
          <p:cNvPicPr>
            <a:picLocks noChangeAspect="1"/>
          </p:cNvPicPr>
          <p:nvPr/>
        </p:nvPicPr>
        <p:blipFill>
          <a:blip r:embed="rId3"/>
          <a:stretch>
            <a:fillRect/>
          </a:stretch>
        </p:blipFill>
        <p:spPr>
          <a:xfrm>
            <a:off x="3203848" y="1615177"/>
            <a:ext cx="2567193" cy="256719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ChangeArrowheads="1"/>
          </p:cNvSpPr>
          <p:nvPr/>
        </p:nvSpPr>
        <p:spPr bwMode="auto">
          <a:xfrm>
            <a:off x="0" y="2300288"/>
            <a:ext cx="9144000" cy="0"/>
          </a:xfrm>
          <a:prstGeom prst="rect">
            <a:avLst/>
          </a:prstGeom>
          <a:noFill/>
          <a:ln w="9525">
            <a:noFill/>
            <a:miter lim="800000"/>
            <a:headEnd/>
            <a:tailEnd/>
          </a:ln>
        </p:spPr>
        <p:txBody>
          <a:bodyPr wrap="none" anchor="ctr">
            <a:spAutoFit/>
          </a:bodyPr>
          <a:lstStyle/>
          <a:p>
            <a:endParaRPr lang="sv-SE"/>
          </a:p>
        </p:txBody>
      </p:sp>
      <p:sp>
        <p:nvSpPr>
          <p:cNvPr id="11269" name="Text Box 5"/>
          <p:cNvSpPr txBox="1">
            <a:spLocks noChangeArrowheads="1"/>
          </p:cNvSpPr>
          <p:nvPr/>
        </p:nvSpPr>
        <p:spPr bwMode="auto">
          <a:xfrm>
            <a:off x="755650" y="4437063"/>
            <a:ext cx="7200900" cy="1569660"/>
          </a:xfrm>
          <a:prstGeom prst="rect">
            <a:avLst/>
          </a:prstGeom>
          <a:noFill/>
          <a:ln w="9525">
            <a:noFill/>
            <a:miter lim="800000"/>
            <a:headEnd/>
            <a:tailEnd/>
          </a:ln>
        </p:spPr>
        <p:txBody>
          <a:bodyPr>
            <a:spAutoFit/>
          </a:bodyPr>
          <a:lstStyle/>
          <a:p>
            <a:pPr>
              <a:spcBef>
                <a:spcPct val="50000"/>
              </a:spcBef>
            </a:pPr>
            <a:r>
              <a:rPr lang="sv-SE" sz="2400" dirty="0">
                <a:latin typeface="Calibri" panose="020F0502020204030204" pitchFamily="34" charset="0"/>
                <a:cs typeface="Calibri" panose="020F0502020204030204" pitchFamily="34" charset="0"/>
              </a:rPr>
              <a:t>Större fel kan man upptäcka antingen genom att mätningen upprepas eller att man ser att värdet är orimligt. De grova felen följer inte kända lagar och kan inte bearbetas med statistiska metoder. </a:t>
            </a:r>
          </a:p>
        </p:txBody>
      </p:sp>
      <p:sp>
        <p:nvSpPr>
          <p:cNvPr id="11271" name="Oval 7"/>
          <p:cNvSpPr>
            <a:spLocks noChangeArrowheads="1"/>
          </p:cNvSpPr>
          <p:nvPr/>
        </p:nvSpPr>
        <p:spPr bwMode="auto">
          <a:xfrm>
            <a:off x="900113" y="1773238"/>
            <a:ext cx="142875" cy="142875"/>
          </a:xfrm>
          <a:prstGeom prst="ellipse">
            <a:avLst/>
          </a:prstGeom>
          <a:solidFill>
            <a:schemeClr val="tx2"/>
          </a:solidFill>
          <a:ln w="9525">
            <a:solidFill>
              <a:schemeClr val="tx1"/>
            </a:solidFill>
            <a:round/>
            <a:headEnd/>
            <a:tailEnd/>
          </a:ln>
        </p:spPr>
        <p:txBody>
          <a:bodyPr wrap="none" anchor="ctr"/>
          <a:lstStyle/>
          <a:p>
            <a:endParaRPr lang="sv-SE"/>
          </a:p>
        </p:txBody>
      </p:sp>
      <p:pic>
        <p:nvPicPr>
          <p:cNvPr id="2" name="Bildobjekt 1"/>
          <p:cNvPicPr>
            <a:picLocks noChangeAspect="1"/>
          </p:cNvPicPr>
          <p:nvPr/>
        </p:nvPicPr>
        <p:blipFill>
          <a:blip r:embed="rId3"/>
          <a:stretch>
            <a:fillRect/>
          </a:stretch>
        </p:blipFill>
        <p:spPr>
          <a:xfrm>
            <a:off x="3203848" y="1615177"/>
            <a:ext cx="2567193" cy="2567193"/>
          </a:xfrm>
          <a:prstGeom prst="rect">
            <a:avLst/>
          </a:prstGeom>
        </p:spPr>
      </p:pic>
    </p:spTree>
    <p:extLst>
      <p:ext uri="{BB962C8B-B14F-4D97-AF65-F5344CB8AC3E}">
        <p14:creationId xmlns:p14="http://schemas.microsoft.com/office/powerpoint/2010/main" val="847857425"/>
      </p:ext>
    </p:extLst>
  </p:cSld>
  <p:clrMapOvr>
    <a:masterClrMapping/>
  </p:clrMapOvr>
</p:sld>
</file>

<file path=ppt/theme/theme1.xml><?xml version="1.0" encoding="utf-8"?>
<a:theme xmlns:a="http://schemas.openxmlformats.org/drawingml/2006/main" name="Standardformgivning">
  <a:themeElements>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formgivn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formgiv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formgiv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formgiv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formgiv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formgiv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formgiv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formgiv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formgiv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formgiv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formgiv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formgiv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1240</TotalTime>
  <Words>185</Words>
  <Application>Microsoft Office PowerPoint</Application>
  <PresentationFormat>Bildspel på skärmen (4:3)</PresentationFormat>
  <Paragraphs>28</Paragraphs>
  <Slides>9</Slides>
  <Notes>8</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9</vt:i4>
      </vt:variant>
    </vt:vector>
  </HeadingPairs>
  <TitlesOfParts>
    <vt:vector size="12" baseType="lpstr">
      <vt:lpstr>Arial</vt:lpstr>
      <vt:lpstr>Calibri</vt:lpstr>
      <vt:lpstr>Standardformgivning</vt:lpstr>
      <vt:lpstr>Tolkning av resultat</vt:lpstr>
      <vt:lpstr>Mätfel</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Växtbiologen, SLU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Berit Samils</dc:creator>
  <cp:lastModifiedBy>Löfgren Robin</cp:lastModifiedBy>
  <cp:revision>103</cp:revision>
  <dcterms:created xsi:type="dcterms:W3CDTF">2006-04-10T07:41:16Z</dcterms:created>
  <dcterms:modified xsi:type="dcterms:W3CDTF">2020-06-16T12:00:41Z</dcterms:modified>
</cp:coreProperties>
</file>